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653" r:id="rId1"/>
  </p:sldMasterIdLst>
  <p:notesMasterIdLst>
    <p:notesMasterId r:id="rId37"/>
  </p:notesMasterIdLst>
  <p:handoutMasterIdLst>
    <p:handoutMasterId r:id="rId38"/>
  </p:handoutMasterIdLst>
  <p:sldIdLst>
    <p:sldId id="256" r:id="rId2"/>
    <p:sldId id="264" r:id="rId3"/>
    <p:sldId id="265" r:id="rId4"/>
    <p:sldId id="258" r:id="rId5"/>
    <p:sldId id="260" r:id="rId6"/>
    <p:sldId id="261" r:id="rId7"/>
    <p:sldId id="262" r:id="rId8"/>
    <p:sldId id="279" r:id="rId9"/>
    <p:sldId id="281" r:id="rId10"/>
    <p:sldId id="263" r:id="rId11"/>
    <p:sldId id="280" r:id="rId12"/>
    <p:sldId id="266" r:id="rId13"/>
    <p:sldId id="267" r:id="rId14"/>
    <p:sldId id="268" r:id="rId15"/>
    <p:sldId id="269" r:id="rId16"/>
    <p:sldId id="271" r:id="rId17"/>
    <p:sldId id="277" r:id="rId18"/>
    <p:sldId id="278" r:id="rId19"/>
    <p:sldId id="275" r:id="rId20"/>
    <p:sldId id="276" r:id="rId21"/>
    <p:sldId id="282" r:id="rId22"/>
    <p:sldId id="283" r:id="rId23"/>
    <p:sldId id="284" r:id="rId24"/>
    <p:sldId id="285" r:id="rId25"/>
    <p:sldId id="286" r:id="rId26"/>
    <p:sldId id="287" r:id="rId27"/>
    <p:sldId id="289" r:id="rId28"/>
    <p:sldId id="290" r:id="rId29"/>
    <p:sldId id="292" r:id="rId30"/>
    <p:sldId id="294" r:id="rId31"/>
    <p:sldId id="295" r:id="rId32"/>
    <p:sldId id="296" r:id="rId33"/>
    <p:sldId id="297" r:id="rId34"/>
    <p:sldId id="293" r:id="rId35"/>
    <p:sldId id="298" r:id="rId36"/>
  </p:sldIdLst>
  <p:sldSz cx="9144000" cy="6858000" type="screen4x3"/>
  <p:notesSz cx="6807200" cy="99393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預設章節" id="{F1E635F5-1079-4F75-A550-4EE6AC67B3C4}">
          <p14:sldIdLst>
            <p14:sldId id="256"/>
            <p14:sldId id="264"/>
            <p14:sldId id="265"/>
            <p14:sldId id="258"/>
            <p14:sldId id="260"/>
            <p14:sldId id="261"/>
            <p14:sldId id="262"/>
            <p14:sldId id="279"/>
            <p14:sldId id="281"/>
            <p14:sldId id="263"/>
            <p14:sldId id="280"/>
            <p14:sldId id="266"/>
            <p14:sldId id="267"/>
            <p14:sldId id="268"/>
            <p14:sldId id="269"/>
            <p14:sldId id="271"/>
            <p14:sldId id="277"/>
            <p14:sldId id="278"/>
            <p14:sldId id="275"/>
            <p14:sldId id="276"/>
            <p14:sldId id="282"/>
            <p14:sldId id="283"/>
            <p14:sldId id="284"/>
            <p14:sldId id="285"/>
            <p14:sldId id="286"/>
            <p14:sldId id="287"/>
            <p14:sldId id="289"/>
            <p14:sldId id="290"/>
            <p14:sldId id="292"/>
            <p14:sldId id="294"/>
            <p14:sldId id="295"/>
            <p14:sldId id="296"/>
            <p14:sldId id="297"/>
            <p14:sldId id="293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17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B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07D7D4-8D01-4DC3-97E5-F33423B1DD68}" v="29" dt="2023-09-07T10:46:26.7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44" autoAdjust="0"/>
    <p:restoredTop sz="91541" autoAdjust="0"/>
  </p:normalViewPr>
  <p:slideViewPr>
    <p:cSldViewPr snapToGrid="0">
      <p:cViewPr varScale="1">
        <p:scale>
          <a:sx n="75" d="100"/>
          <a:sy n="75" d="100"/>
        </p:scale>
        <p:origin x="1853" y="62"/>
      </p:cViewPr>
      <p:guideLst>
        <p:guide orient="horz" pos="191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-4026" y="-114"/>
      </p:cViewPr>
      <p:guideLst>
        <p:guide orient="horz" pos="3130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ia-jung Yeh" userId="f328d6f4-0757-42dc-943f-c4685e047ee8" providerId="ADAL" clId="{4307D7D4-8D01-4DC3-97E5-F33423B1DD68}"/>
    <pc:docChg chg="delSld modSld modSection">
      <pc:chgData name="Chia-jung Yeh" userId="f328d6f4-0757-42dc-943f-c4685e047ee8" providerId="ADAL" clId="{4307D7D4-8D01-4DC3-97E5-F33423B1DD68}" dt="2023-09-07T10:46:26.752" v="38"/>
      <pc:docMkLst>
        <pc:docMk/>
      </pc:docMkLst>
      <pc:sldChg chg="modSp">
        <pc:chgData name="Chia-jung Yeh" userId="f328d6f4-0757-42dc-943f-c4685e047ee8" providerId="ADAL" clId="{4307D7D4-8D01-4DC3-97E5-F33423B1DD68}" dt="2023-09-07T10:43:42.716" v="26"/>
        <pc:sldMkLst>
          <pc:docMk/>
          <pc:sldMk cId="1394251578" sldId="265"/>
        </pc:sldMkLst>
        <pc:picChg chg="mod">
          <ac:chgData name="Chia-jung Yeh" userId="f328d6f4-0757-42dc-943f-c4685e047ee8" providerId="ADAL" clId="{4307D7D4-8D01-4DC3-97E5-F33423B1DD68}" dt="2023-09-07T10:43:42.716" v="26"/>
          <ac:picMkLst>
            <pc:docMk/>
            <pc:sldMk cId="1394251578" sldId="265"/>
            <ac:picMk id="4103" creationId="{00000000-0000-0000-0000-000000000000}"/>
          </ac:picMkLst>
        </pc:picChg>
      </pc:sldChg>
      <pc:sldChg chg="modSp">
        <pc:chgData name="Chia-jung Yeh" userId="f328d6f4-0757-42dc-943f-c4685e047ee8" providerId="ADAL" clId="{4307D7D4-8D01-4DC3-97E5-F33423B1DD68}" dt="2023-09-07T10:44:13.119" v="28"/>
        <pc:sldMkLst>
          <pc:docMk/>
          <pc:sldMk cId="2648707012" sldId="268"/>
        </pc:sldMkLst>
        <pc:picChg chg="mod">
          <ac:chgData name="Chia-jung Yeh" userId="f328d6f4-0757-42dc-943f-c4685e047ee8" providerId="ADAL" clId="{4307D7D4-8D01-4DC3-97E5-F33423B1DD68}" dt="2023-09-07T10:44:13.119" v="28"/>
          <ac:picMkLst>
            <pc:docMk/>
            <pc:sldMk cId="2648707012" sldId="268"/>
            <ac:picMk id="7" creationId="{00000000-0000-0000-0000-000000000000}"/>
          </ac:picMkLst>
        </pc:picChg>
      </pc:sldChg>
      <pc:sldChg chg="del">
        <pc:chgData name="Chia-jung Yeh" userId="f328d6f4-0757-42dc-943f-c4685e047ee8" providerId="ADAL" clId="{4307D7D4-8D01-4DC3-97E5-F33423B1DD68}" dt="2023-09-07T10:29:42.382" v="6" actId="47"/>
        <pc:sldMkLst>
          <pc:docMk/>
          <pc:sldMk cId="3799385130" sldId="270"/>
        </pc:sldMkLst>
      </pc:sldChg>
      <pc:sldChg chg="modSp">
        <pc:chgData name="Chia-jung Yeh" userId="f328d6f4-0757-42dc-943f-c4685e047ee8" providerId="ADAL" clId="{4307D7D4-8D01-4DC3-97E5-F33423B1DD68}" dt="2023-09-07T10:44:24.558" v="29"/>
        <pc:sldMkLst>
          <pc:docMk/>
          <pc:sldMk cId="686816550" sldId="271"/>
        </pc:sldMkLst>
        <pc:picChg chg="mod">
          <ac:chgData name="Chia-jung Yeh" userId="f328d6f4-0757-42dc-943f-c4685e047ee8" providerId="ADAL" clId="{4307D7D4-8D01-4DC3-97E5-F33423B1DD68}" dt="2023-09-07T10:44:24.558" v="29"/>
          <ac:picMkLst>
            <pc:docMk/>
            <pc:sldMk cId="686816550" sldId="271"/>
            <ac:picMk id="31" creationId="{00000000-0000-0000-0000-000000000000}"/>
          </ac:picMkLst>
        </pc:picChg>
      </pc:sldChg>
      <pc:sldChg chg="del">
        <pc:chgData name="Chia-jung Yeh" userId="f328d6f4-0757-42dc-943f-c4685e047ee8" providerId="ADAL" clId="{4307D7D4-8D01-4DC3-97E5-F33423B1DD68}" dt="2023-09-07T10:29:42.905" v="7" actId="47"/>
        <pc:sldMkLst>
          <pc:docMk/>
          <pc:sldMk cId="3552370035" sldId="273"/>
        </pc:sldMkLst>
      </pc:sldChg>
      <pc:sldChg chg="del">
        <pc:chgData name="Chia-jung Yeh" userId="f328d6f4-0757-42dc-943f-c4685e047ee8" providerId="ADAL" clId="{4307D7D4-8D01-4DC3-97E5-F33423B1DD68}" dt="2023-09-07T10:29:45.919" v="8" actId="47"/>
        <pc:sldMkLst>
          <pc:docMk/>
          <pc:sldMk cId="508384796" sldId="274"/>
        </pc:sldMkLst>
      </pc:sldChg>
      <pc:sldChg chg="modSp">
        <pc:chgData name="Chia-jung Yeh" userId="f328d6f4-0757-42dc-943f-c4685e047ee8" providerId="ADAL" clId="{4307D7D4-8D01-4DC3-97E5-F33423B1DD68}" dt="2023-09-07T10:44:47.143" v="31"/>
        <pc:sldMkLst>
          <pc:docMk/>
          <pc:sldMk cId="4033394786" sldId="276"/>
        </pc:sldMkLst>
        <pc:picChg chg="mod">
          <ac:chgData name="Chia-jung Yeh" userId="f328d6f4-0757-42dc-943f-c4685e047ee8" providerId="ADAL" clId="{4307D7D4-8D01-4DC3-97E5-F33423B1DD68}" dt="2023-09-07T10:44:47.143" v="31"/>
          <ac:picMkLst>
            <pc:docMk/>
            <pc:sldMk cId="4033394786" sldId="276"/>
            <ac:picMk id="38" creationId="{00000000-0000-0000-0000-000000000000}"/>
          </ac:picMkLst>
        </pc:picChg>
      </pc:sldChg>
      <pc:sldChg chg="modSp">
        <pc:chgData name="Chia-jung Yeh" userId="f328d6f4-0757-42dc-943f-c4685e047ee8" providerId="ADAL" clId="{4307D7D4-8D01-4DC3-97E5-F33423B1DD68}" dt="2023-09-07T10:44:36.975" v="30"/>
        <pc:sldMkLst>
          <pc:docMk/>
          <pc:sldMk cId="3919796078" sldId="278"/>
        </pc:sldMkLst>
        <pc:picChg chg="mod">
          <ac:chgData name="Chia-jung Yeh" userId="f328d6f4-0757-42dc-943f-c4685e047ee8" providerId="ADAL" clId="{4307D7D4-8D01-4DC3-97E5-F33423B1DD68}" dt="2023-09-07T10:44:36.975" v="30"/>
          <ac:picMkLst>
            <pc:docMk/>
            <pc:sldMk cId="3919796078" sldId="278"/>
            <ac:picMk id="41" creationId="{00000000-0000-0000-0000-000000000000}"/>
          </ac:picMkLst>
        </pc:picChg>
      </pc:sldChg>
      <pc:sldChg chg="modSp">
        <pc:chgData name="Chia-jung Yeh" userId="f328d6f4-0757-42dc-943f-c4685e047ee8" providerId="ADAL" clId="{4307D7D4-8D01-4DC3-97E5-F33423B1DD68}" dt="2023-09-07T10:43:59.017" v="27"/>
        <pc:sldMkLst>
          <pc:docMk/>
          <pc:sldMk cId="3384954738" sldId="281"/>
        </pc:sldMkLst>
        <pc:picChg chg="mod">
          <ac:chgData name="Chia-jung Yeh" userId="f328d6f4-0757-42dc-943f-c4685e047ee8" providerId="ADAL" clId="{4307D7D4-8D01-4DC3-97E5-F33423B1DD68}" dt="2023-09-07T10:43:59.017" v="27"/>
          <ac:picMkLst>
            <pc:docMk/>
            <pc:sldMk cId="3384954738" sldId="281"/>
            <ac:picMk id="19" creationId="{00000000-0000-0000-0000-000000000000}"/>
          </ac:picMkLst>
        </pc:picChg>
      </pc:sldChg>
      <pc:sldChg chg="modSp">
        <pc:chgData name="Chia-jung Yeh" userId="f328d6f4-0757-42dc-943f-c4685e047ee8" providerId="ADAL" clId="{4307D7D4-8D01-4DC3-97E5-F33423B1DD68}" dt="2023-09-07T10:45:07.208" v="32"/>
        <pc:sldMkLst>
          <pc:docMk/>
          <pc:sldMk cId="81571807" sldId="284"/>
        </pc:sldMkLst>
        <pc:picChg chg="mod">
          <ac:chgData name="Chia-jung Yeh" userId="f328d6f4-0757-42dc-943f-c4685e047ee8" providerId="ADAL" clId="{4307D7D4-8D01-4DC3-97E5-F33423B1DD68}" dt="2023-09-07T10:45:07.208" v="32"/>
          <ac:picMkLst>
            <pc:docMk/>
            <pc:sldMk cId="81571807" sldId="284"/>
            <ac:picMk id="67" creationId="{00000000-0000-0000-0000-000000000000}"/>
          </ac:picMkLst>
        </pc:picChg>
      </pc:sldChg>
      <pc:sldChg chg="modSp">
        <pc:chgData name="Chia-jung Yeh" userId="f328d6f4-0757-42dc-943f-c4685e047ee8" providerId="ADAL" clId="{4307D7D4-8D01-4DC3-97E5-F33423B1DD68}" dt="2023-09-07T10:45:48.294" v="34"/>
        <pc:sldMkLst>
          <pc:docMk/>
          <pc:sldMk cId="2743801500" sldId="286"/>
        </pc:sldMkLst>
        <pc:picChg chg="mod">
          <ac:chgData name="Chia-jung Yeh" userId="f328d6f4-0757-42dc-943f-c4685e047ee8" providerId="ADAL" clId="{4307D7D4-8D01-4DC3-97E5-F33423B1DD68}" dt="2023-09-07T10:45:48.294" v="34"/>
          <ac:picMkLst>
            <pc:docMk/>
            <pc:sldMk cId="2743801500" sldId="286"/>
            <ac:picMk id="18" creationId="{00000000-0000-0000-0000-000000000000}"/>
          </ac:picMkLst>
        </pc:picChg>
      </pc:sldChg>
      <pc:sldChg chg="modSp">
        <pc:chgData name="Chia-jung Yeh" userId="f328d6f4-0757-42dc-943f-c4685e047ee8" providerId="ADAL" clId="{4307D7D4-8D01-4DC3-97E5-F33423B1DD68}" dt="2023-09-07T10:45:59.128" v="35"/>
        <pc:sldMkLst>
          <pc:docMk/>
          <pc:sldMk cId="2334994276" sldId="290"/>
        </pc:sldMkLst>
        <pc:picChg chg="mod">
          <ac:chgData name="Chia-jung Yeh" userId="f328d6f4-0757-42dc-943f-c4685e047ee8" providerId="ADAL" clId="{4307D7D4-8D01-4DC3-97E5-F33423B1DD68}" dt="2023-09-07T10:45:59.128" v="35"/>
          <ac:picMkLst>
            <pc:docMk/>
            <pc:sldMk cId="2334994276" sldId="290"/>
            <ac:picMk id="45" creationId="{00000000-0000-0000-0000-000000000000}"/>
          </ac:picMkLst>
        </pc:picChg>
      </pc:sldChg>
      <pc:sldChg chg="modSp">
        <pc:chgData name="Chia-jung Yeh" userId="f328d6f4-0757-42dc-943f-c4685e047ee8" providerId="ADAL" clId="{4307D7D4-8D01-4DC3-97E5-F33423B1DD68}" dt="2023-09-07T10:46:09.109" v="36"/>
        <pc:sldMkLst>
          <pc:docMk/>
          <pc:sldMk cId="718950296" sldId="294"/>
        </pc:sldMkLst>
        <pc:picChg chg="mod">
          <ac:chgData name="Chia-jung Yeh" userId="f328d6f4-0757-42dc-943f-c4685e047ee8" providerId="ADAL" clId="{4307D7D4-8D01-4DC3-97E5-F33423B1DD68}" dt="2023-09-07T10:46:09.109" v="36"/>
          <ac:picMkLst>
            <pc:docMk/>
            <pc:sldMk cId="718950296" sldId="294"/>
            <ac:picMk id="27" creationId="{00000000-0000-0000-0000-000000000000}"/>
          </ac:picMkLst>
        </pc:picChg>
      </pc:sldChg>
      <pc:sldChg chg="modSp">
        <pc:chgData name="Chia-jung Yeh" userId="f328d6f4-0757-42dc-943f-c4685e047ee8" providerId="ADAL" clId="{4307D7D4-8D01-4DC3-97E5-F33423B1DD68}" dt="2023-09-07T10:46:19.171" v="37"/>
        <pc:sldMkLst>
          <pc:docMk/>
          <pc:sldMk cId="1200332330" sldId="296"/>
        </pc:sldMkLst>
        <pc:picChg chg="mod">
          <ac:chgData name="Chia-jung Yeh" userId="f328d6f4-0757-42dc-943f-c4685e047ee8" providerId="ADAL" clId="{4307D7D4-8D01-4DC3-97E5-F33423B1DD68}" dt="2023-09-07T10:46:19.171" v="37"/>
          <ac:picMkLst>
            <pc:docMk/>
            <pc:sldMk cId="1200332330" sldId="296"/>
            <ac:picMk id="11" creationId="{00000000-0000-0000-0000-000000000000}"/>
          </ac:picMkLst>
        </pc:picChg>
      </pc:sldChg>
      <pc:sldChg chg="modSp">
        <pc:chgData name="Chia-jung Yeh" userId="f328d6f4-0757-42dc-943f-c4685e047ee8" providerId="ADAL" clId="{4307D7D4-8D01-4DC3-97E5-F33423B1DD68}" dt="2023-09-07T10:46:26.752" v="38"/>
        <pc:sldMkLst>
          <pc:docMk/>
          <pc:sldMk cId="2224178212" sldId="297"/>
        </pc:sldMkLst>
        <pc:picChg chg="mod">
          <ac:chgData name="Chia-jung Yeh" userId="f328d6f4-0757-42dc-943f-c4685e047ee8" providerId="ADAL" clId="{4307D7D4-8D01-4DC3-97E5-F33423B1DD68}" dt="2023-09-07T10:46:26.752" v="38"/>
          <ac:picMkLst>
            <pc:docMk/>
            <pc:sldMk cId="2224178212" sldId="297"/>
            <ac:picMk id="15" creationId="{00000000-0000-0000-0000-000000000000}"/>
          </ac:picMkLst>
        </pc:picChg>
      </pc:sldChg>
      <pc:sldChg chg="del">
        <pc:chgData name="Chia-jung Yeh" userId="f328d6f4-0757-42dc-943f-c4685e047ee8" providerId="ADAL" clId="{4307D7D4-8D01-4DC3-97E5-F33423B1DD68}" dt="2023-09-07T10:31:33.376" v="16" actId="47"/>
        <pc:sldMkLst>
          <pc:docMk/>
          <pc:sldMk cId="1756848436" sldId="299"/>
        </pc:sldMkLst>
      </pc:sldChg>
      <pc:sldChg chg="del">
        <pc:chgData name="Chia-jung Yeh" userId="f328d6f4-0757-42dc-943f-c4685e047ee8" providerId="ADAL" clId="{4307D7D4-8D01-4DC3-97E5-F33423B1DD68}" dt="2023-09-07T10:31:34.052" v="17" actId="47"/>
        <pc:sldMkLst>
          <pc:docMk/>
          <pc:sldMk cId="422646706" sldId="300"/>
        </pc:sldMkLst>
      </pc:sldChg>
      <pc:sldChg chg="del">
        <pc:chgData name="Chia-jung Yeh" userId="f328d6f4-0757-42dc-943f-c4685e047ee8" providerId="ADAL" clId="{4307D7D4-8D01-4DC3-97E5-F33423B1DD68}" dt="2023-09-07T10:31:47.225" v="22" actId="47"/>
        <pc:sldMkLst>
          <pc:docMk/>
          <pc:sldMk cId="3874431810" sldId="303"/>
        </pc:sldMkLst>
      </pc:sldChg>
      <pc:sldChg chg="del">
        <pc:chgData name="Chia-jung Yeh" userId="f328d6f4-0757-42dc-943f-c4685e047ee8" providerId="ADAL" clId="{4307D7D4-8D01-4DC3-97E5-F33423B1DD68}" dt="2023-09-07T10:31:39.064" v="19" actId="47"/>
        <pc:sldMkLst>
          <pc:docMk/>
          <pc:sldMk cId="2827708009" sldId="304"/>
        </pc:sldMkLst>
      </pc:sldChg>
      <pc:sldChg chg="del">
        <pc:chgData name="Chia-jung Yeh" userId="f328d6f4-0757-42dc-943f-c4685e047ee8" providerId="ADAL" clId="{4307D7D4-8D01-4DC3-97E5-F33423B1DD68}" dt="2023-09-07T10:31:42.050" v="20" actId="47"/>
        <pc:sldMkLst>
          <pc:docMk/>
          <pc:sldMk cId="4079625476" sldId="305"/>
        </pc:sldMkLst>
      </pc:sldChg>
      <pc:sldChg chg="del">
        <pc:chgData name="Chia-jung Yeh" userId="f328d6f4-0757-42dc-943f-c4685e047ee8" providerId="ADAL" clId="{4307D7D4-8D01-4DC3-97E5-F33423B1DD68}" dt="2023-09-07T10:31:43.097" v="21" actId="47"/>
        <pc:sldMkLst>
          <pc:docMk/>
          <pc:sldMk cId="131703168" sldId="306"/>
        </pc:sldMkLst>
      </pc:sldChg>
      <pc:sldChg chg="del">
        <pc:chgData name="Chia-jung Yeh" userId="f328d6f4-0757-42dc-943f-c4685e047ee8" providerId="ADAL" clId="{4307D7D4-8D01-4DC3-97E5-F33423B1DD68}" dt="2023-09-07T10:31:37.940" v="18" actId="47"/>
        <pc:sldMkLst>
          <pc:docMk/>
          <pc:sldMk cId="1641298786" sldId="30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052" cy="497126"/>
          </a:xfrm>
          <a:prstGeom prst="rect">
            <a:avLst/>
          </a:prstGeom>
        </p:spPr>
        <p:txBody>
          <a:bodyPr vert="horz" lIns="91477" tIns="45739" rIns="91477" bIns="45739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5562" y="0"/>
            <a:ext cx="2950051" cy="497126"/>
          </a:xfrm>
          <a:prstGeom prst="rect">
            <a:avLst/>
          </a:prstGeom>
        </p:spPr>
        <p:txBody>
          <a:bodyPr vert="horz" lIns="91477" tIns="45739" rIns="91477" bIns="45739" rtlCol="0"/>
          <a:lstStyle>
            <a:lvl1pPr algn="r">
              <a:defRPr sz="1200"/>
            </a:lvl1pPr>
          </a:lstStyle>
          <a:p>
            <a:fld id="{58DEE62F-F051-46F4-9C1E-DEA6BB85D2B2}" type="datetimeFigureOut">
              <a:rPr lang="zh-TW" altLang="en-US" smtClean="0"/>
              <a:t>2023/9/7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624"/>
            <a:ext cx="2950052" cy="497126"/>
          </a:xfrm>
          <a:prstGeom prst="rect">
            <a:avLst/>
          </a:prstGeom>
        </p:spPr>
        <p:txBody>
          <a:bodyPr vert="horz" lIns="91477" tIns="45739" rIns="91477" bIns="45739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5562" y="9440624"/>
            <a:ext cx="2950051" cy="497126"/>
          </a:xfrm>
          <a:prstGeom prst="rect">
            <a:avLst/>
          </a:prstGeom>
        </p:spPr>
        <p:txBody>
          <a:bodyPr vert="horz" lIns="91477" tIns="45739" rIns="91477" bIns="45739" rtlCol="0" anchor="b"/>
          <a:lstStyle>
            <a:lvl1pPr algn="r">
              <a:defRPr sz="1200"/>
            </a:lvl1pPr>
          </a:lstStyle>
          <a:p>
            <a:fld id="{E6DE4CA4-04CE-46B2-A480-C10DA4B6D6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61086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50052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62" tIns="45719" rIns="91462" bIns="45719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5562" y="0"/>
            <a:ext cx="2950051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62" tIns="45719" rIns="91462" bIns="45719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19163" y="744538"/>
            <a:ext cx="4968875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1515" y="4721902"/>
            <a:ext cx="5445760" cy="447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62" tIns="45719" rIns="91462" bIns="45719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40624"/>
            <a:ext cx="2950052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62" tIns="45719" rIns="91462" bIns="45719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5562" y="9440624"/>
            <a:ext cx="2950051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62" tIns="45719" rIns="91462" bIns="45719" anchor="b" anchorCtr="0">
            <a:noAutofit/>
          </a:bodyPr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9906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16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25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26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170417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29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170417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30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170417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31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170417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32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33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34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19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20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21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22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23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altLang="zh-TW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24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692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待辦公文\簡報版型\簡報樣版1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"/>
            <a:ext cx="9144000" cy="6859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</p:spPr>
        <p:txBody>
          <a:bodyPr>
            <a:normAutofit/>
          </a:bodyPr>
          <a:lstStyle>
            <a:lvl1pPr>
              <a:defRPr sz="40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5620877"/>
            <a:ext cx="6400800" cy="111162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</p:spTree>
    <p:extLst>
      <p:ext uri="{BB962C8B-B14F-4D97-AF65-F5344CB8AC3E}">
        <p14:creationId xmlns:p14="http://schemas.microsoft.com/office/powerpoint/2010/main" val="1001772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D:\待辦公文\簡報版型\簡報樣版3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78" y="0"/>
            <a:ext cx="91418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69144" y="56606"/>
            <a:ext cx="8405712" cy="934950"/>
          </a:xfrm>
        </p:spPr>
        <p:txBody>
          <a:bodyPr>
            <a:normAutofit/>
          </a:bodyPr>
          <a:lstStyle>
            <a:lvl1pPr algn="l">
              <a:defRPr sz="3200" b="1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69144" y="1232635"/>
            <a:ext cx="8405712" cy="5051624"/>
          </a:xfrm>
        </p:spPr>
        <p:txBody>
          <a:bodyPr>
            <a:normAutofit/>
          </a:bodyPr>
          <a:lstStyle>
            <a:lvl1pPr>
              <a:buClr>
                <a:srgbClr val="C00000"/>
              </a:buClr>
              <a:defRPr sz="240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buClr>
                <a:srgbClr val="C00000"/>
              </a:buClr>
              <a:defRPr sz="200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buClr>
                <a:srgbClr val="C00000"/>
              </a:buClr>
              <a:defRPr sz="180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buClr>
                <a:srgbClr val="C00000"/>
              </a:buClr>
              <a:defRPr sz="180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buClr>
                <a:srgbClr val="C00000"/>
              </a:buClr>
              <a:defRPr sz="180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7" name="投影片編號版面配置區 4"/>
          <p:cNvSpPr>
            <a:spLocks noGrp="1"/>
          </p:cNvSpPr>
          <p:nvPr>
            <p:ph type="sldNum" sz="quarter" idx="12"/>
          </p:nvPr>
        </p:nvSpPr>
        <p:spPr>
          <a:xfrm>
            <a:off x="6965580" y="6338430"/>
            <a:ext cx="2133600" cy="365125"/>
          </a:xfrm>
        </p:spPr>
        <p:txBody>
          <a:bodyPr/>
          <a:lstStyle>
            <a:lvl1pPr>
              <a:defRPr i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‹#›</a:t>
            </a:fld>
            <a:endParaRPr lang="zh-TW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61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D:\Users\myw_chou\Desktop\簡報版本-1\00731簡報樣版-06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622" y="-1974"/>
            <a:ext cx="9184622" cy="685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>
          <a:xfrm>
            <a:off x="6965580" y="6454971"/>
            <a:ext cx="2133600" cy="365125"/>
          </a:xfrm>
        </p:spPr>
        <p:txBody>
          <a:bodyPr/>
          <a:lstStyle>
            <a:lvl1pPr>
              <a:defRPr i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‹#›</a:t>
            </a:fld>
            <a:endParaRPr lang="zh-TW" altLang="en-US">
              <a:solidFill>
                <a:prstClr val="black"/>
              </a:solidFill>
            </a:endParaRPr>
          </a:p>
        </p:txBody>
      </p:sp>
      <p:sp>
        <p:nvSpPr>
          <p:cNvPr id="8" name="內容版面配置區 2"/>
          <p:cNvSpPr>
            <a:spLocks noGrp="1"/>
          </p:cNvSpPr>
          <p:nvPr>
            <p:ph idx="1"/>
          </p:nvPr>
        </p:nvSpPr>
        <p:spPr>
          <a:xfrm>
            <a:off x="1907704" y="1484788"/>
            <a:ext cx="6795144" cy="3492509"/>
          </a:xfrm>
        </p:spPr>
        <p:txBody>
          <a:bodyPr>
            <a:normAutofit/>
          </a:bodyPr>
          <a:lstStyle>
            <a:lvl1pPr>
              <a:buClr>
                <a:srgbClr val="C00000"/>
              </a:buClr>
              <a:defRPr sz="240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buClr>
                <a:srgbClr val="C00000"/>
              </a:buClr>
              <a:defRPr sz="200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buClr>
                <a:srgbClr val="C00000"/>
              </a:buClr>
              <a:defRPr sz="180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buClr>
                <a:srgbClr val="C00000"/>
              </a:buClr>
              <a:defRPr sz="180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buClr>
                <a:srgbClr val="C00000"/>
              </a:buClr>
              <a:defRPr sz="180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98644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 descr="D:\待辦公文\簡報版型\簡報樣版4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" t="87112" r="196" b="2603"/>
          <a:stretch/>
        </p:blipFill>
        <p:spPr bwMode="auto">
          <a:xfrm>
            <a:off x="0" y="6149788"/>
            <a:ext cx="9144000" cy="70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標題 1"/>
          <p:cNvSpPr>
            <a:spLocks noGrp="1"/>
          </p:cNvSpPr>
          <p:nvPr>
            <p:ph type="title"/>
          </p:nvPr>
        </p:nvSpPr>
        <p:spPr>
          <a:xfrm>
            <a:off x="369144" y="56606"/>
            <a:ext cx="8405712" cy="934950"/>
          </a:xfrm>
        </p:spPr>
        <p:txBody>
          <a:bodyPr>
            <a:normAutofit/>
          </a:bodyPr>
          <a:lstStyle>
            <a:lvl1pPr algn="l">
              <a:defRPr sz="3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369144" y="1232635"/>
            <a:ext cx="8405712" cy="4854400"/>
          </a:xfrm>
        </p:spPr>
        <p:txBody>
          <a:bodyPr>
            <a:normAutofit/>
          </a:bodyPr>
          <a:lstStyle>
            <a:lvl1pPr>
              <a:buClr>
                <a:srgbClr val="C00000"/>
              </a:buClr>
              <a:defRPr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buClr>
                <a:srgbClr val="C00000"/>
              </a:buClr>
              <a:defRPr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buClr>
                <a:srgbClr val="C00000"/>
              </a:buClr>
              <a:defRPr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buClr>
                <a:srgbClr val="C00000"/>
              </a:buClr>
              <a:defRPr sz="1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buClr>
                <a:srgbClr val="C00000"/>
              </a:buClr>
              <a:defRPr sz="1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8" name="投影片編號版面配置區 4"/>
          <p:cNvSpPr>
            <a:spLocks noGrp="1"/>
          </p:cNvSpPr>
          <p:nvPr>
            <p:ph type="sldNum" sz="quarter" idx="12"/>
          </p:nvPr>
        </p:nvSpPr>
        <p:spPr>
          <a:xfrm>
            <a:off x="7001440" y="6221885"/>
            <a:ext cx="2133600" cy="365125"/>
          </a:xfrm>
        </p:spPr>
        <p:txBody>
          <a:bodyPr/>
          <a:lstStyle>
            <a:lvl1pPr algn="r">
              <a:defRPr i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‹#›</a:t>
            </a:fld>
            <a:endParaRPr lang="zh-TW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203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gi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gi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Documents and Settings\ljchen\桌面\母片\藍(綠)-英文.gif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0188" y="6756636"/>
            <a:ext cx="1900227" cy="83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1" y="274638"/>
            <a:ext cx="82296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1" y="1340775"/>
            <a:ext cx="8229600" cy="4896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1" y="635637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en-US" altLang="zh-TW" kern="1200">
              <a:solidFill>
                <a:prstClr val="black">
                  <a:tint val="75000"/>
                </a:prstClr>
              </a:solidFill>
              <a:latin typeface="Verdana" pitchFamily="34" charset="0"/>
              <a:ea typeface="新細明體"/>
              <a:cs typeface="+mn-cs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1" y="635637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en-US" altLang="zh-TW" kern="1200">
              <a:solidFill>
                <a:prstClr val="black">
                  <a:tint val="75000"/>
                </a:prstClr>
              </a:solidFill>
              <a:latin typeface="Verdana" pitchFamily="34" charset="0"/>
              <a:ea typeface="新細明體"/>
              <a:cs typeface="+mn-cs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974904" y="6578515"/>
            <a:ext cx="2133600" cy="170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fld id="{4AFE47EE-6BCB-4437-8B7A-B510C446DE0D}" type="slidenum">
              <a:rPr kumimoji="1" lang="en-US" altLang="zh-TW" kern="1200" smtClean="0">
                <a:solidFill>
                  <a:srgbClr val="C0504D">
                    <a:lumMod val="50000"/>
                  </a:srgbClr>
                </a:solidFill>
                <a:latin typeface="Verdana" pitchFamily="34" charset="0"/>
                <a:ea typeface="新細明體"/>
                <a:cs typeface="+mn-cs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t>‹#›</a:t>
            </a:fld>
            <a:endParaRPr kumimoji="1" lang="en-US" altLang="zh-TW" kern="1200" dirty="0">
              <a:solidFill>
                <a:srgbClr val="C0504D">
                  <a:lumMod val="50000"/>
                </a:srgbClr>
              </a:solidFill>
              <a:latin typeface="Verdana" pitchFamily="34" charset="0"/>
              <a:ea typeface="新細明體"/>
              <a:cs typeface="+mn-cs"/>
            </a:endParaRPr>
          </a:p>
        </p:txBody>
      </p:sp>
      <p:pic>
        <p:nvPicPr>
          <p:cNvPr id="1028" name="Picture 4" descr="C:\Documents and Settings\ljchen\桌面\母片\藍(綠)-中文.gif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5093" y="6711726"/>
            <a:ext cx="1376623" cy="112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939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2">
              <a:lumMod val="50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tx2">
            <a:lumMod val="50000"/>
          </a:schemeClr>
        </a:buClr>
        <a:buFont typeface="Wingdings" panose="05000000000000000000" pitchFamily="2" charset="2"/>
        <a:buChar char="Ø"/>
        <a:defRPr sz="2400" kern="1200">
          <a:solidFill>
            <a:schemeClr val="tx2">
              <a:lumMod val="50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Wingdings" panose="05000000000000000000" pitchFamily="2" charset="2"/>
        <a:buChar char="ü"/>
        <a:defRPr sz="2400" kern="1200">
          <a:solidFill>
            <a:schemeClr val="tx2">
              <a:lumMod val="50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2">
              <a:lumMod val="50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2">
              <a:lumMod val="50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USER\OneDrive%20-%20The%20University%20of%20Sydney%20(Students)\Desktop\R%20Transportation\R%20Github%20Project\R-Code-Sharing\Excel%20Formula\COUNT%20&#23478;&#26063;.xlsx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USER\OneDrive%20-%20The%20University%20of%20Sydney%20(Students)\Desktop\R%20Transportation\R%20Github%20Project\R-Code-Sharing\Excel%20Formula\SUMPRODUCT.xlsx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file:///C:\Users\USER\OneDrive%20-%20The%20University%20of%20Sydney%20(Students)\Desktop\R%20Transportation\R%20Github%20Project\R-Code-Sharing\Excel%20Formula\MATCH.xlsx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file:///C:\Users\USER\OneDrive%20-%20The%20University%20of%20Sydney%20(Students)\Desktop\R%20Transportation\R%20Github%20Project\R-Code-Sharing\Excel%20Formula\VLOOKUP&amp;HLOOKUP.xlsx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file:///C:\Users\USER\OneDrive%20-%20The%20University%20of%20Sydney%20(Students)\Desktop\R%20Transportation\R%20Github%20Project\R-Code-Sharing\Excel%20Formula\CHOOSE.xlsx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C:\Users\USER\OneDrive%20-%20The%20University%20of%20Sydney%20(Students)\Desktop\R%20Transportation\R%20Github%20Project\R-Code-Sharing\Excel%20Formula\&#36039;&#26009;&#39511;&#35657;.xlsx" TargetMode="Externa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C:\Users\USER\OneDrive%20-%20The%20University%20of%20Sydney%20(Students)\Desktop\R%20Transportation\R%20Github%20Project\R-Code-Sharing\Excel%20Formula\&#19979;&#25289;&#24335;&#36984;&#21934;.xlsx" TargetMode="External"/><Relationship Id="rId5" Type="http://schemas.openxmlformats.org/officeDocument/2006/relationships/image" Target="../media/image47.png"/><Relationship Id="rId4" Type="http://schemas.openxmlformats.org/officeDocument/2006/relationships/image" Target="../media/image4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file:///C:\Users\USER\OneDrive%20-%20The%20University%20of%20Sydney%20(Students)\Desktop\R%20Transportation\R%20Github%20Project\R-Code-Sharing\Excel%20Formula\&#32085;&#23565;&#21443;&#29031;&amp;&#30456;&#23565;&#21443;&#29031;.xlsx" TargetMode="Externa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0.png"/><Relationship Id="rId7" Type="http://schemas.openxmlformats.org/officeDocument/2006/relationships/hyperlink" Target="file:///C:\Users\USER\OneDrive%20-%20The%20University%20of%20Sydney%20(Students)\Desktop\R%20Transportation\R%20Github%20Project\R-Code-Sharing\Excel%20Formula\&#25240;&#32218;&#22294;&#33287;&#38263;&#26781;&#22294;&#20006;&#23384;.xlsx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48.png"/><Relationship Id="rId4" Type="http://schemas.openxmlformats.org/officeDocument/2006/relationships/image" Target="../media/image5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file:///C:\Users\USER\OneDrive%20-%20The%20University%20of%20Sydney%20(Students)\Desktop\R%20Transportation\R%20Github%20Project\R-Code-Sharing\Excel%20Formula\&#37941;&#36335;&#26376;&#22577;&#12289;&#23395;&#22577;&#32113;&#35336;&#22294;&#34920;&#25033;&#29992;.xlsx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file:///C:\Users\USER\OneDrive%20-%20The%20University%20of%20Sydney%20(Students)\Desktop\R%20Transportation\R%20Github%20Project\R-Code-Sharing\Excel%20Formula\&#21205;&#24907;&#22294;&#34920;.xlsx" TargetMode="External"/><Relationship Id="rId4" Type="http://schemas.openxmlformats.org/officeDocument/2006/relationships/image" Target="../media/image5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USER\OneDrive%20-%20The%20University%20of%20Sydney%20(Students)\Desktop\R%20Transportation\R%20Github%20Project\R-Code-Sharing\Excel%20Formula\FIND.xlsx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EXCEL</a:t>
            </a:r>
            <a:r>
              <a:rPr lang="zh-TW" altLang="en-US" dirty="0"/>
              <a:t> 公式</a:t>
            </a:r>
          </a:p>
        </p:txBody>
      </p:sp>
    </p:spTree>
    <p:extLst>
      <p:ext uri="{BB962C8B-B14F-4D97-AF65-F5344CB8AC3E}">
        <p14:creationId xmlns:p14="http://schemas.microsoft.com/office/powerpoint/2010/main" val="2432996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數值處理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9</a:t>
            </a:fld>
            <a:endParaRPr lang="zh-TW" altLang="en-US">
              <a:solidFill>
                <a:prstClr val="black"/>
              </a:solidFill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05712" cy="4964966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ROUND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ROUND (</a:t>
            </a:r>
            <a:r>
              <a:rPr lang="zh-TW" altLang="en-US" dirty="0">
                <a:solidFill>
                  <a:schemeClr val="tx1"/>
                </a:solidFill>
              </a:rPr>
              <a:t>儲存格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取捨位數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依指定位數，將數字四捨五入。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例</a:t>
            </a:r>
            <a:r>
              <a:rPr lang="en-US" altLang="zh-TW" dirty="0">
                <a:solidFill>
                  <a:schemeClr val="tx1"/>
                </a:solidFill>
              </a:rPr>
              <a:t>:</a:t>
            </a: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ISERROR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ISERROR (</a:t>
            </a:r>
            <a:r>
              <a:rPr lang="zh-TW" altLang="en-US" dirty="0">
                <a:solidFill>
                  <a:schemeClr val="tx1"/>
                </a:solidFill>
              </a:rPr>
              <a:t>儲存格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檢查該儲存格是否為錯誤值。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17" name="向右箭號 16"/>
          <p:cNvSpPr/>
          <p:nvPr/>
        </p:nvSpPr>
        <p:spPr>
          <a:xfrm>
            <a:off x="3776353" y="2982259"/>
            <a:ext cx="700644" cy="46158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11" t="19204" r="14963" b="55903"/>
          <a:stretch/>
        </p:blipFill>
        <p:spPr bwMode="auto">
          <a:xfrm>
            <a:off x="4572630" y="5206228"/>
            <a:ext cx="2558195" cy="1043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向右箭號 22"/>
          <p:cNvSpPr/>
          <p:nvPr/>
        </p:nvSpPr>
        <p:spPr>
          <a:xfrm>
            <a:off x="3829774" y="5499398"/>
            <a:ext cx="700644" cy="46158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93" t="20033" r="13969" b="54767"/>
          <a:stretch/>
        </p:blipFill>
        <p:spPr bwMode="auto">
          <a:xfrm>
            <a:off x="1123354" y="2682451"/>
            <a:ext cx="2653000" cy="106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98" t="19444" r="14957" b="55600"/>
          <a:stretch/>
        </p:blipFill>
        <p:spPr bwMode="auto">
          <a:xfrm>
            <a:off x="4572630" y="2682450"/>
            <a:ext cx="2626614" cy="1061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93" t="19013" r="14514" b="55432"/>
          <a:stretch/>
        </p:blipFill>
        <p:spPr bwMode="auto">
          <a:xfrm>
            <a:off x="1123353" y="5206229"/>
            <a:ext cx="2558195" cy="104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6515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數值處理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10</a:t>
            </a:fld>
            <a:endParaRPr lang="zh-TW" altLang="en-US">
              <a:solidFill>
                <a:prstClr val="black"/>
              </a:solidFill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05712" cy="2480023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IFERROR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IFERROR (</a:t>
            </a:r>
            <a:r>
              <a:rPr lang="zh-TW" altLang="en-US" dirty="0">
                <a:solidFill>
                  <a:schemeClr val="tx1"/>
                </a:solidFill>
              </a:rPr>
              <a:t>運算</a:t>
            </a:r>
            <a:r>
              <a:rPr lang="en-US" altLang="zh-TW" dirty="0">
                <a:solidFill>
                  <a:schemeClr val="tx1"/>
                </a:solidFill>
              </a:rPr>
              <a:t>,</a:t>
            </a:r>
            <a:r>
              <a:rPr lang="zh-TW" altLang="en-US" dirty="0">
                <a:solidFill>
                  <a:schemeClr val="tx1"/>
                </a:solidFill>
              </a:rPr>
              <a:t> 運算後錯誤回傳值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檢查運算後是否為錯誤值，若不是錯誤值，回傳運算結果；若是錯誤值，則顯示「運算後錯誤回傳值」。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例</a:t>
            </a:r>
            <a:r>
              <a:rPr lang="en-US" altLang="zh-TW" dirty="0">
                <a:solidFill>
                  <a:schemeClr val="tx1"/>
                </a:solidFill>
              </a:rPr>
              <a:t>:</a:t>
            </a: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69" r="12778" b="48642"/>
          <a:stretch/>
        </p:blipFill>
        <p:spPr bwMode="auto">
          <a:xfrm>
            <a:off x="485775" y="3379281"/>
            <a:ext cx="7715250" cy="1467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內容版面配置區 2"/>
          <p:cNvSpPr txBox="1">
            <a:spLocks/>
          </p:cNvSpPr>
          <p:nvPr/>
        </p:nvSpPr>
        <p:spPr>
          <a:xfrm>
            <a:off x="457200" y="5106447"/>
            <a:ext cx="8405712" cy="120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–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»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zh-TW" altLang="en-US" sz="2000" b="1" dirty="0">
                <a:solidFill>
                  <a:schemeClr val="tx1"/>
                </a:solidFill>
              </a:rPr>
              <a:t>☆數值處理的公式雖不常使用，然可透過其達成兩目的</a:t>
            </a:r>
            <a:r>
              <a:rPr lang="en-US" altLang="zh-TW" sz="2000" b="1" dirty="0">
                <a:solidFill>
                  <a:schemeClr val="tx1"/>
                </a:solidFill>
              </a:rPr>
              <a:t>:</a:t>
            </a:r>
          </a:p>
          <a:p>
            <a:pPr marL="0" indent="0">
              <a:buNone/>
            </a:pPr>
            <a:r>
              <a:rPr lang="en-US" altLang="zh-TW" sz="2000" b="1" dirty="0">
                <a:solidFill>
                  <a:schemeClr val="tx1"/>
                </a:solidFill>
              </a:rPr>
              <a:t>(1)</a:t>
            </a:r>
            <a:r>
              <a:rPr lang="zh-TW" altLang="en-US" sz="2000" b="1" dirty="0">
                <a:solidFill>
                  <a:schemeClr val="tx1"/>
                </a:solidFill>
              </a:rPr>
              <a:t> 檢驗表格中是否有錯誤資訊</a:t>
            </a:r>
            <a:endParaRPr lang="en-US" altLang="zh-TW" sz="20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TW" sz="2000" b="1" dirty="0">
                <a:solidFill>
                  <a:schemeClr val="tx1"/>
                </a:solidFill>
              </a:rPr>
              <a:t>(2)</a:t>
            </a:r>
            <a:r>
              <a:rPr lang="zh-TW" altLang="en-US" sz="2000" b="1" dirty="0">
                <a:solidFill>
                  <a:schemeClr val="tx1"/>
                </a:solidFill>
              </a:rPr>
              <a:t> 製作統計報表時，可排除計算錯誤</a:t>
            </a:r>
            <a:r>
              <a:rPr lang="en-US" altLang="zh-TW" sz="2000" b="1" dirty="0">
                <a:solidFill>
                  <a:schemeClr val="tx1"/>
                </a:solidFill>
              </a:rPr>
              <a:t>(#VALUE!)</a:t>
            </a:r>
            <a:r>
              <a:rPr lang="zh-TW" altLang="en-US" sz="2000" b="1" dirty="0">
                <a:solidFill>
                  <a:schemeClr val="tx1"/>
                </a:solidFill>
              </a:rPr>
              <a:t>的值</a:t>
            </a:r>
            <a:endParaRPr lang="en-US" altLang="zh-TW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9376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時間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11</a:t>
            </a:fld>
            <a:endParaRPr lang="zh-TW" altLang="en-US">
              <a:solidFill>
                <a:prstClr val="black"/>
              </a:solidFill>
            </a:endParaRPr>
          </a:p>
        </p:txBody>
      </p:sp>
      <p:sp>
        <p:nvSpPr>
          <p:cNvPr id="7" name="內容版面配置區 2"/>
          <p:cNvSpPr txBox="1">
            <a:spLocks/>
          </p:cNvSpPr>
          <p:nvPr/>
        </p:nvSpPr>
        <p:spPr>
          <a:xfrm>
            <a:off x="2967404" y="1217961"/>
            <a:ext cx="2845771" cy="1488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–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»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solidFill>
                  <a:schemeClr val="tx1"/>
                </a:solidFill>
              </a:rPr>
              <a:t>MONTH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MONTH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日期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顯示月份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6125520" y="1191572"/>
            <a:ext cx="2049699" cy="1488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–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»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solidFill>
                  <a:schemeClr val="tx1"/>
                </a:solidFill>
              </a:rPr>
              <a:t>DAY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DAY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日期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顯示日期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9" name="內容版面配置區 2"/>
          <p:cNvSpPr txBox="1">
            <a:spLocks/>
          </p:cNvSpPr>
          <p:nvPr/>
        </p:nvSpPr>
        <p:spPr>
          <a:xfrm>
            <a:off x="376627" y="1235099"/>
            <a:ext cx="2266982" cy="1445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–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»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solidFill>
                  <a:schemeClr val="tx1"/>
                </a:solidFill>
              </a:rPr>
              <a:t>YEAR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YEAR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日期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顯示年份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12" name="內容版面配置區 2"/>
          <p:cNvSpPr txBox="1">
            <a:spLocks/>
          </p:cNvSpPr>
          <p:nvPr/>
        </p:nvSpPr>
        <p:spPr>
          <a:xfrm>
            <a:off x="6846006" y="2857281"/>
            <a:ext cx="2104019" cy="1488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–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»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solidFill>
                  <a:schemeClr val="tx1"/>
                </a:solidFill>
              </a:rPr>
              <a:t>NOW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NOW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()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顯示當下時間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15" name="內容版面配置區 2"/>
          <p:cNvSpPr txBox="1">
            <a:spLocks/>
          </p:cNvSpPr>
          <p:nvPr/>
        </p:nvSpPr>
        <p:spPr>
          <a:xfrm>
            <a:off x="376627" y="2874874"/>
            <a:ext cx="3634058" cy="1488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–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»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solidFill>
                  <a:schemeClr val="tx1"/>
                </a:solidFill>
              </a:rPr>
              <a:t>WEEKDAY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WEEKDAY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日期</a:t>
            </a:r>
            <a:r>
              <a:rPr lang="en-US" altLang="zh-TW" dirty="0">
                <a:solidFill>
                  <a:schemeClr val="tx1"/>
                </a:solidFill>
              </a:rPr>
              <a:t>,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u="sng" dirty="0">
                <a:solidFill>
                  <a:schemeClr val="tx1"/>
                </a:solidFill>
              </a:rPr>
              <a:t>type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顯示日期</a:t>
            </a:r>
            <a:endParaRPr lang="en-US" altLang="zh-TW" dirty="0">
              <a:solidFill>
                <a:schemeClr val="tx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31" t="20600" r="11508" b="61108"/>
          <a:stretch/>
        </p:blipFill>
        <p:spPr bwMode="auto">
          <a:xfrm>
            <a:off x="4183738" y="2874875"/>
            <a:ext cx="2090313" cy="15407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直線接點 15"/>
          <p:cNvCxnSpPr/>
          <p:nvPr/>
        </p:nvCxnSpPr>
        <p:spPr>
          <a:xfrm>
            <a:off x="3307080" y="3733800"/>
            <a:ext cx="0" cy="30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3307080" y="4038600"/>
            <a:ext cx="795178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內容版面配置區 2"/>
          <p:cNvSpPr txBox="1">
            <a:spLocks/>
          </p:cNvSpPr>
          <p:nvPr/>
        </p:nvSpPr>
        <p:spPr>
          <a:xfrm>
            <a:off x="376626" y="4772254"/>
            <a:ext cx="4629713" cy="1488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–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»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solidFill>
                  <a:schemeClr val="tx1"/>
                </a:solidFill>
              </a:rPr>
              <a:t>DATEDIF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DATEDIF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前日期</a:t>
            </a:r>
            <a:r>
              <a:rPr lang="en-US" altLang="zh-TW" dirty="0">
                <a:solidFill>
                  <a:schemeClr val="tx1"/>
                </a:solidFill>
              </a:rPr>
              <a:t>,</a:t>
            </a:r>
            <a:r>
              <a:rPr lang="zh-TW" altLang="en-US" dirty="0">
                <a:solidFill>
                  <a:schemeClr val="tx1"/>
                </a:solidFill>
              </a:rPr>
              <a:t>後日期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en-US" altLang="zh-TW" u="sng" dirty="0">
                <a:solidFill>
                  <a:schemeClr val="tx1"/>
                </a:solidFill>
              </a:rPr>
              <a:t>type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顯示時間差</a:t>
            </a:r>
            <a:endParaRPr lang="en-US" altLang="zh-TW" dirty="0">
              <a:solidFill>
                <a:schemeClr val="tx1"/>
              </a:solidFill>
            </a:endParaRPr>
          </a:p>
        </p:txBody>
      </p:sp>
      <p:cxnSp>
        <p:nvCxnSpPr>
          <p:cNvPr id="25" name="直線接點 24"/>
          <p:cNvCxnSpPr/>
          <p:nvPr/>
        </p:nvCxnSpPr>
        <p:spPr>
          <a:xfrm>
            <a:off x="4523639" y="5638800"/>
            <a:ext cx="0" cy="3048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內容版面配置區 2"/>
          <p:cNvSpPr txBox="1">
            <a:spLocks/>
          </p:cNvSpPr>
          <p:nvPr/>
        </p:nvSpPr>
        <p:spPr>
          <a:xfrm>
            <a:off x="4043578" y="5951220"/>
            <a:ext cx="1096111" cy="7443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–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»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1400" b="1" dirty="0">
                <a:solidFill>
                  <a:schemeClr val="tx1"/>
                </a:solidFill>
              </a:rPr>
              <a:t>“Y”</a:t>
            </a:r>
            <a:r>
              <a:rPr lang="zh-TW" altLang="en-US" sz="1400" b="1" dirty="0">
                <a:solidFill>
                  <a:schemeClr val="tx1"/>
                </a:solidFill>
              </a:rPr>
              <a:t> 年差</a:t>
            </a:r>
            <a:endParaRPr lang="en-US" altLang="zh-TW" sz="14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TW" sz="1400" b="1" dirty="0">
                <a:solidFill>
                  <a:schemeClr val="tx1"/>
                </a:solidFill>
              </a:rPr>
              <a:t>“M”</a:t>
            </a:r>
            <a:r>
              <a:rPr lang="zh-TW" altLang="en-US" sz="1400" b="1" dirty="0">
                <a:solidFill>
                  <a:schemeClr val="tx1"/>
                </a:solidFill>
              </a:rPr>
              <a:t>月差</a:t>
            </a:r>
            <a:endParaRPr lang="en-US" altLang="zh-TW" sz="14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TW" sz="1400" b="1" dirty="0">
                <a:solidFill>
                  <a:schemeClr val="tx1"/>
                </a:solidFill>
              </a:rPr>
              <a:t>“D”</a:t>
            </a:r>
            <a:r>
              <a:rPr lang="zh-TW" altLang="en-US" sz="1400" b="1" dirty="0">
                <a:solidFill>
                  <a:schemeClr val="tx1"/>
                </a:solidFill>
              </a:rPr>
              <a:t> 日差</a:t>
            </a:r>
            <a:endParaRPr lang="en-US" altLang="zh-TW" sz="1400" b="1" dirty="0">
              <a:solidFill>
                <a:schemeClr val="tx1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46" t="27947" r="1875" b="36027"/>
          <a:stretch/>
        </p:blipFill>
        <p:spPr bwMode="auto">
          <a:xfrm>
            <a:off x="5142196" y="4772254"/>
            <a:ext cx="3624904" cy="1563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文字方塊 32"/>
          <p:cNvSpPr txBox="1"/>
          <p:nvPr/>
        </p:nvSpPr>
        <p:spPr>
          <a:xfrm>
            <a:off x="490117" y="6091771"/>
            <a:ext cx="38594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☆ 此公式可應用於計算年齡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!!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1" name="直線接點 30"/>
          <p:cNvCxnSpPr/>
          <p:nvPr/>
        </p:nvCxnSpPr>
        <p:spPr>
          <a:xfrm>
            <a:off x="262550" y="2680366"/>
            <a:ext cx="86098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/>
          <p:cNvCxnSpPr/>
          <p:nvPr/>
        </p:nvCxnSpPr>
        <p:spPr>
          <a:xfrm>
            <a:off x="262550" y="4643454"/>
            <a:ext cx="86098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/>
          <p:cNvCxnSpPr/>
          <p:nvPr/>
        </p:nvCxnSpPr>
        <p:spPr>
          <a:xfrm flipV="1">
            <a:off x="6553199" y="2805869"/>
            <a:ext cx="0" cy="170179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/>
          <p:cNvCxnSpPr/>
          <p:nvPr/>
        </p:nvCxnSpPr>
        <p:spPr>
          <a:xfrm flipV="1">
            <a:off x="5709718" y="1191572"/>
            <a:ext cx="0" cy="13719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/>
          <p:cNvCxnSpPr/>
          <p:nvPr/>
        </p:nvCxnSpPr>
        <p:spPr>
          <a:xfrm flipV="1">
            <a:off x="2521390" y="1191571"/>
            <a:ext cx="0" cy="13719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265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計算個數</a:t>
            </a:r>
            <a:r>
              <a:rPr lang="en-US" altLang="zh-TW" sz="3600" dirty="0">
                <a:solidFill>
                  <a:schemeClr val="tx1"/>
                </a:solidFill>
              </a:rPr>
              <a:t>/</a:t>
            </a:r>
            <a:r>
              <a:rPr lang="zh-TW" altLang="en-US" sz="3600" dirty="0">
                <a:solidFill>
                  <a:schemeClr val="tx1"/>
                </a:solidFill>
              </a:rPr>
              <a:t>值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12</a:t>
            </a:fld>
            <a:endParaRPr lang="zh-TW" altLang="en-US">
              <a:solidFill>
                <a:prstClr val="black"/>
              </a:solidFill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05712" cy="4964966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COUNT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COUNT (</a:t>
            </a:r>
            <a:r>
              <a:rPr lang="zh-TW" altLang="en-US" dirty="0">
                <a:solidFill>
                  <a:schemeClr val="tx1"/>
                </a:solidFill>
              </a:rPr>
              <a:t>儲存格範圍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計算範圍中</a:t>
            </a:r>
            <a:r>
              <a:rPr lang="zh-TW" altLang="en-US" b="1" dirty="0">
                <a:solidFill>
                  <a:schemeClr val="tx1"/>
                </a:solidFill>
              </a:rPr>
              <a:t>包含數字</a:t>
            </a:r>
            <a:r>
              <a:rPr lang="zh-TW" altLang="en-US" dirty="0">
                <a:solidFill>
                  <a:schemeClr val="tx1"/>
                </a:solidFill>
              </a:rPr>
              <a:t>的儲存格數目。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COUNTA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COUNTA (</a:t>
            </a:r>
            <a:r>
              <a:rPr lang="zh-TW" altLang="en-US" dirty="0">
                <a:solidFill>
                  <a:schemeClr val="tx1"/>
                </a:solidFill>
              </a:rPr>
              <a:t>儲存格範圍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計算範圍中</a:t>
            </a:r>
            <a:r>
              <a:rPr lang="zh-TW" altLang="en-US" b="1" dirty="0">
                <a:solidFill>
                  <a:schemeClr val="tx1"/>
                </a:solidFill>
              </a:rPr>
              <a:t>非空白儲存格</a:t>
            </a:r>
            <a:r>
              <a:rPr lang="zh-TW" altLang="en-US" dirty="0">
                <a:solidFill>
                  <a:schemeClr val="tx1"/>
                </a:solidFill>
              </a:rPr>
              <a:t>的數目。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COUNTBLANK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COUNTBLANK (</a:t>
            </a:r>
            <a:r>
              <a:rPr lang="zh-TW" altLang="en-US" dirty="0">
                <a:solidFill>
                  <a:schemeClr val="tx1"/>
                </a:solidFill>
              </a:rPr>
              <a:t>儲存格範圍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計算範圍中</a:t>
            </a:r>
            <a:r>
              <a:rPr lang="zh-TW" altLang="en-US" b="1" dirty="0">
                <a:solidFill>
                  <a:schemeClr val="tx1"/>
                </a:solidFill>
              </a:rPr>
              <a:t>空白儲存格</a:t>
            </a:r>
            <a:r>
              <a:rPr lang="zh-TW" altLang="en-US" dirty="0">
                <a:solidFill>
                  <a:schemeClr val="tx1"/>
                </a:solidFill>
              </a:rPr>
              <a:t>的數目。</a:t>
            </a:r>
            <a:endParaRPr lang="en-US" altLang="zh-TW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274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計算個數</a:t>
            </a:r>
            <a:r>
              <a:rPr lang="en-US" altLang="zh-TW" sz="3600" dirty="0">
                <a:solidFill>
                  <a:schemeClr val="tx1"/>
                </a:solidFill>
              </a:rPr>
              <a:t>/</a:t>
            </a:r>
            <a:r>
              <a:rPr lang="zh-TW" altLang="en-US" sz="3600" dirty="0">
                <a:solidFill>
                  <a:schemeClr val="tx1"/>
                </a:solidFill>
              </a:rPr>
              <a:t>值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13</a:t>
            </a:fld>
            <a:endParaRPr lang="zh-TW" altLang="en-US">
              <a:solidFill>
                <a:prstClr val="black"/>
              </a:solidFill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05712" cy="4964966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COUNTIF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COUNTIF (</a:t>
            </a:r>
            <a:r>
              <a:rPr lang="zh-TW" altLang="en-US" dirty="0">
                <a:solidFill>
                  <a:schemeClr val="tx1"/>
                </a:solidFill>
              </a:rPr>
              <a:t>儲存格範圍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條件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計算範圍中</a:t>
            </a:r>
            <a:r>
              <a:rPr lang="zh-TW" altLang="en-US" b="1" dirty="0">
                <a:solidFill>
                  <a:schemeClr val="tx1"/>
                </a:solidFill>
              </a:rPr>
              <a:t>符合條件之儲存格</a:t>
            </a:r>
            <a:r>
              <a:rPr lang="zh-TW" altLang="en-US" dirty="0">
                <a:solidFill>
                  <a:schemeClr val="tx1"/>
                </a:solidFill>
              </a:rPr>
              <a:t>的數目。</a:t>
            </a: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SUMIF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SUMIF (</a:t>
            </a:r>
            <a:r>
              <a:rPr lang="zh-TW" altLang="en-US" dirty="0">
                <a:solidFill>
                  <a:schemeClr val="tx1"/>
                </a:solidFill>
              </a:rPr>
              <a:t>儲存格範圍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條件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計算範圍中</a:t>
            </a:r>
            <a:r>
              <a:rPr lang="zh-TW" altLang="en-US" b="1" dirty="0">
                <a:solidFill>
                  <a:schemeClr val="tx1"/>
                </a:solidFill>
              </a:rPr>
              <a:t>符合條件之儲存格</a:t>
            </a:r>
            <a:r>
              <a:rPr lang="zh-TW" altLang="en-US" dirty="0">
                <a:solidFill>
                  <a:schemeClr val="tx1"/>
                </a:solidFill>
              </a:rPr>
              <a:t>的總和。</a:t>
            </a:r>
            <a:endParaRPr lang="en-US" altLang="zh-TW" dirty="0">
              <a:solidFill>
                <a:schemeClr val="tx1"/>
              </a:solidFill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04" r="32063" b="21976"/>
          <a:stretch/>
        </p:blipFill>
        <p:spPr bwMode="auto">
          <a:xfrm>
            <a:off x="930364" y="3932423"/>
            <a:ext cx="5641605" cy="26494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>
            <a:hlinkClick r:id="rId3" action="ppaction://hlinkfile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979" y="4153633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8707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計算個數</a:t>
            </a:r>
            <a:r>
              <a:rPr lang="en-US" altLang="zh-TW" sz="3600" dirty="0">
                <a:solidFill>
                  <a:schemeClr val="tx1"/>
                </a:solidFill>
              </a:rPr>
              <a:t>/</a:t>
            </a:r>
            <a:r>
              <a:rPr lang="zh-TW" altLang="en-US" sz="3600" dirty="0">
                <a:solidFill>
                  <a:schemeClr val="tx1"/>
                </a:solidFill>
              </a:rPr>
              <a:t>值</a:t>
            </a: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05712" cy="4964966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SUMPRODUCT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SUMPRODUCT (</a:t>
            </a:r>
            <a:r>
              <a:rPr lang="zh-TW" altLang="en-US" dirty="0">
                <a:solidFill>
                  <a:schemeClr val="tx1"/>
                </a:solidFill>
              </a:rPr>
              <a:t>範圍</a:t>
            </a:r>
            <a:r>
              <a:rPr lang="en-US" altLang="zh-TW" dirty="0">
                <a:solidFill>
                  <a:schemeClr val="tx1"/>
                </a:solidFill>
              </a:rPr>
              <a:t>1,</a:t>
            </a:r>
            <a:r>
              <a:rPr lang="zh-TW" altLang="en-US" dirty="0">
                <a:solidFill>
                  <a:schemeClr val="tx1"/>
                </a:solidFill>
              </a:rPr>
              <a:t> 範圍</a:t>
            </a:r>
            <a:r>
              <a:rPr lang="en-US" altLang="zh-TW" dirty="0">
                <a:solidFill>
                  <a:schemeClr val="tx1"/>
                </a:solidFill>
              </a:rPr>
              <a:t>2, </a:t>
            </a:r>
            <a:r>
              <a:rPr lang="zh-TW" altLang="en-US" dirty="0">
                <a:solidFill>
                  <a:schemeClr val="tx1"/>
                </a:solidFill>
              </a:rPr>
              <a:t>範圍</a:t>
            </a:r>
            <a:r>
              <a:rPr lang="en-US" altLang="zh-TW" dirty="0">
                <a:solidFill>
                  <a:schemeClr val="tx1"/>
                </a:solidFill>
              </a:rPr>
              <a:t>3, …)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傳回多個範圍中相對應元素乘積之總和。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範圍撰寫格式：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14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graphicFrame>
        <p:nvGraphicFramePr>
          <p:cNvPr id="27" name="表格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9406674"/>
              </p:ext>
            </p:extLst>
          </p:nvPr>
        </p:nvGraphicFramePr>
        <p:xfrm>
          <a:off x="483869" y="4786615"/>
          <a:ext cx="5972070" cy="137160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18421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298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 sz="2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範圍格式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, (A1:A10) ,</a:t>
                      </a:r>
                      <a:endParaRPr lang="zh-TW" altLang="en-US" sz="2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文字</a:t>
                      </a:r>
                      <a:endParaRPr lang="en-US" altLang="zh-TW" sz="24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, </a:t>
                      </a:r>
                      <a:r>
                        <a:rPr lang="en-US" altLang="zh-TW" sz="2400" b="1" u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(A1:A10=“</a:t>
                      </a:r>
                      <a:r>
                        <a:rPr lang="zh-TW" altLang="en-US" sz="2400" b="1" u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文字</a:t>
                      </a:r>
                      <a:r>
                        <a:rPr lang="en-US" altLang="zh-TW" sz="2400" b="1" u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”)</a:t>
                      </a:r>
                      <a:r>
                        <a:rPr lang="en-US" altLang="zh-TW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*1 ,</a:t>
                      </a:r>
                      <a:endParaRPr lang="zh-TW" altLang="en-US" sz="24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077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" t="20741" r="25730" b="28149"/>
          <a:stretch/>
        </p:blipFill>
        <p:spPr bwMode="auto">
          <a:xfrm>
            <a:off x="483869" y="2527152"/>
            <a:ext cx="4412007" cy="17248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文字方塊 36"/>
          <p:cNvSpPr txBox="1"/>
          <p:nvPr/>
        </p:nvSpPr>
        <p:spPr>
          <a:xfrm>
            <a:off x="4999558" y="3697728"/>
            <a:ext cx="29803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計算方式：</a:t>
            </a:r>
            <a:endParaRPr lang="en-US" altLang="zh-TW" sz="16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(6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2)+(3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3)+(2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1)+(4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3)=35</a:t>
            </a:r>
            <a:endParaRPr lang="zh-TW" altLang="en-US" sz="16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2471769" y="6398031"/>
            <a:ext cx="32496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若等號成立，回傳 </a:t>
            </a:r>
            <a:r>
              <a:rPr lang="en-US" altLang="zh-TW" sz="16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sz="16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；否則回傳 </a:t>
            </a:r>
            <a:r>
              <a:rPr lang="en-US" altLang="zh-TW" sz="16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endParaRPr lang="zh-TW" altLang="en-US" sz="16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5" name="直線接點 4"/>
          <p:cNvCxnSpPr/>
          <p:nvPr/>
        </p:nvCxnSpPr>
        <p:spPr>
          <a:xfrm>
            <a:off x="2689872" y="6117078"/>
            <a:ext cx="254887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 flipV="1">
            <a:off x="3944215" y="6117078"/>
            <a:ext cx="0" cy="292386"/>
          </a:xfrm>
          <a:prstGeom prst="line">
            <a:avLst/>
          </a:prstGeom>
          <a:ln w="28575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843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58" r="12936" b="7284"/>
          <a:stretch/>
        </p:blipFill>
        <p:spPr bwMode="auto">
          <a:xfrm>
            <a:off x="214812" y="2546761"/>
            <a:ext cx="8802188" cy="4092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計算個數</a:t>
            </a:r>
            <a:r>
              <a:rPr lang="en-US" altLang="zh-TW" sz="3600" dirty="0">
                <a:solidFill>
                  <a:schemeClr val="tx1"/>
                </a:solidFill>
              </a:rPr>
              <a:t>/</a:t>
            </a:r>
            <a:r>
              <a:rPr lang="zh-TW" altLang="en-US" sz="3600" dirty="0">
                <a:solidFill>
                  <a:schemeClr val="tx1"/>
                </a:solidFill>
              </a:rPr>
              <a:t>值</a:t>
            </a: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05712" cy="4964966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SUMPRODUCT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SUMPRODUCT (</a:t>
            </a:r>
            <a:r>
              <a:rPr lang="zh-TW" altLang="en-US" dirty="0">
                <a:solidFill>
                  <a:schemeClr val="tx1"/>
                </a:solidFill>
              </a:rPr>
              <a:t>範圍</a:t>
            </a:r>
            <a:r>
              <a:rPr lang="en-US" altLang="zh-TW" dirty="0">
                <a:solidFill>
                  <a:schemeClr val="tx1"/>
                </a:solidFill>
              </a:rPr>
              <a:t>1,</a:t>
            </a:r>
            <a:r>
              <a:rPr lang="zh-TW" altLang="en-US" dirty="0">
                <a:solidFill>
                  <a:schemeClr val="tx1"/>
                </a:solidFill>
              </a:rPr>
              <a:t> 範圍</a:t>
            </a:r>
            <a:r>
              <a:rPr lang="en-US" altLang="zh-TW" dirty="0">
                <a:solidFill>
                  <a:schemeClr val="tx1"/>
                </a:solidFill>
              </a:rPr>
              <a:t>2, </a:t>
            </a:r>
            <a:r>
              <a:rPr lang="zh-TW" altLang="en-US" dirty="0">
                <a:solidFill>
                  <a:schemeClr val="tx1"/>
                </a:solidFill>
              </a:rPr>
              <a:t>範圍</a:t>
            </a:r>
            <a:r>
              <a:rPr lang="en-US" altLang="zh-TW" dirty="0">
                <a:solidFill>
                  <a:schemeClr val="tx1"/>
                </a:solidFill>
              </a:rPr>
              <a:t>3, …)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傳回多個範圍中相對應元素乘積之總和。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15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cxnSp>
        <p:nvCxnSpPr>
          <p:cNvPr id="5" name="直線接點 4"/>
          <p:cNvCxnSpPr/>
          <p:nvPr/>
        </p:nvCxnSpPr>
        <p:spPr>
          <a:xfrm>
            <a:off x="6473228" y="3213980"/>
            <a:ext cx="104707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>
            <a:off x="7552728" y="3213980"/>
            <a:ext cx="1394422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/>
          <p:cNvCxnSpPr/>
          <p:nvPr/>
        </p:nvCxnSpPr>
        <p:spPr>
          <a:xfrm>
            <a:off x="6907794" y="3213980"/>
            <a:ext cx="0" cy="23407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/>
          <p:cNvCxnSpPr/>
          <p:nvPr/>
        </p:nvCxnSpPr>
        <p:spPr>
          <a:xfrm>
            <a:off x="8249939" y="3213980"/>
            <a:ext cx="0" cy="23407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6372230" y="3460750"/>
            <a:ext cx="11480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起站符合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欄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7714375" y="3460750"/>
            <a:ext cx="12218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成人票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優待票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4292600" y="3060700"/>
            <a:ext cx="558800" cy="171326"/>
          </a:xfrm>
          <a:prstGeom prst="roundRect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/>
          <p:cNvCxnSpPr/>
          <p:nvPr/>
        </p:nvCxnSpPr>
        <p:spPr>
          <a:xfrm>
            <a:off x="6473227" y="6071480"/>
            <a:ext cx="1258464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/>
          <p:nvPr/>
        </p:nvCxnSpPr>
        <p:spPr>
          <a:xfrm flipV="1">
            <a:off x="6958594" y="5702300"/>
            <a:ext cx="0" cy="2095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6100827" y="5425301"/>
            <a:ext cx="17155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欄第一個字為「陳」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/>
          <p:cNvCxnSpPr/>
          <p:nvPr/>
        </p:nvCxnSpPr>
        <p:spPr>
          <a:xfrm>
            <a:off x="7816361" y="6078710"/>
            <a:ext cx="86408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/>
          <p:nvPr/>
        </p:nvCxnSpPr>
        <p:spPr>
          <a:xfrm flipV="1">
            <a:off x="8248405" y="5702300"/>
            <a:ext cx="0" cy="2095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/>
          <p:cNvSpPr txBox="1"/>
          <p:nvPr/>
        </p:nvSpPr>
        <p:spPr>
          <a:xfrm>
            <a:off x="7731691" y="5436800"/>
            <a:ext cx="12218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成人票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優待票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1" name="Picture 7">
            <a:hlinkClick r:id="rId3" action="ppaction://hlinkfile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5279" y="1974669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68165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查詢</a:t>
            </a:r>
            <a:r>
              <a:rPr lang="en-US" altLang="zh-TW" sz="3600" dirty="0">
                <a:solidFill>
                  <a:schemeClr val="tx1"/>
                </a:solidFill>
              </a:rPr>
              <a:t>/</a:t>
            </a:r>
            <a:r>
              <a:rPr lang="zh-TW" altLang="en-US" sz="3600" dirty="0">
                <a:solidFill>
                  <a:schemeClr val="tx1"/>
                </a:solidFill>
              </a:rPr>
              <a:t>選取功能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16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05712" cy="4129941"/>
          </a:xfrm>
          <a:noFill/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MATCH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MATCH (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尋找值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搜尋欄</a:t>
            </a:r>
            <a:r>
              <a:rPr lang="en-US" altLang="zh-TW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列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en-US" altLang="zh-TW" u="sng" dirty="0">
                <a:solidFill>
                  <a:schemeClr val="tx1"/>
                </a:solidFill>
              </a:rPr>
              <a:t>type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在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搜尋欄</a:t>
            </a:r>
            <a:r>
              <a:rPr lang="en-US" altLang="zh-TW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列</a:t>
            </a:r>
            <a:r>
              <a:rPr lang="zh-TW" altLang="en-US" dirty="0">
                <a:solidFill>
                  <a:schemeClr val="tx1"/>
                </a:solidFill>
              </a:rPr>
              <a:t>中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尋找含有某特定值的</a:t>
            </a:r>
            <a:r>
              <a:rPr lang="zh-TW" altLang="en-US" dirty="0">
                <a:solidFill>
                  <a:schemeClr val="tx1"/>
                </a:solidFill>
              </a:rPr>
              <a:t>儲存格，再傳回該儲存格為第幾列或第幾欄。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INDEX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INDEX (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搜尋欄</a:t>
            </a:r>
            <a:r>
              <a:rPr lang="en-US" altLang="zh-TW" b="1" dirty="0">
                <a:solidFill>
                  <a:schemeClr val="accent2">
                    <a:lumMod val="75000"/>
                  </a:schemeClr>
                </a:solidFill>
              </a:rPr>
              <a:t>/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列</a:t>
            </a:r>
            <a:r>
              <a:rPr lang="en-US" altLang="zh-TW" dirty="0">
                <a:solidFill>
                  <a:schemeClr val="tx1"/>
                </a:solidFill>
              </a:rPr>
              <a:t>,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第幾列</a:t>
            </a:r>
            <a:r>
              <a:rPr lang="en-US" altLang="zh-TW" b="1" dirty="0">
                <a:solidFill>
                  <a:schemeClr val="accent5">
                    <a:lumMod val="75000"/>
                  </a:schemeClr>
                </a:solidFill>
              </a:rPr>
              <a:t>or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第幾欄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在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搜尋欄</a:t>
            </a:r>
            <a:r>
              <a:rPr lang="en-US" altLang="zh-TW" b="1" dirty="0">
                <a:solidFill>
                  <a:schemeClr val="accent2">
                    <a:lumMod val="75000"/>
                  </a:schemeClr>
                </a:solidFill>
              </a:rPr>
              <a:t>/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列</a:t>
            </a:r>
            <a:r>
              <a:rPr lang="zh-TW" altLang="en-US" dirty="0">
                <a:solidFill>
                  <a:schemeClr val="tx1"/>
                </a:solidFill>
              </a:rPr>
              <a:t>中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特定值列位</a:t>
            </a:r>
            <a:r>
              <a:rPr lang="en-US" altLang="zh-TW" b="1" dirty="0">
                <a:solidFill>
                  <a:schemeClr val="accent2">
                    <a:lumMod val="75000"/>
                  </a:schemeClr>
                </a:solidFill>
              </a:rPr>
              <a:t>/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欄位</a:t>
            </a:r>
            <a:r>
              <a:rPr lang="zh-TW" altLang="en-US" dirty="0">
                <a:solidFill>
                  <a:schemeClr val="tx1"/>
                </a:solidFill>
              </a:rPr>
              <a:t>，再傳回該儲存格之值。</a:t>
            </a:r>
          </a:p>
        </p:txBody>
      </p:sp>
      <p:sp>
        <p:nvSpPr>
          <p:cNvPr id="27" name="文字方塊 26"/>
          <p:cNvSpPr txBox="1"/>
          <p:nvPr/>
        </p:nvSpPr>
        <p:spPr>
          <a:xfrm>
            <a:off x="3302352" y="1293479"/>
            <a:ext cx="9861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*直欄橫列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67" t="22293" r="17222" b="72063"/>
          <a:stretch/>
        </p:blipFill>
        <p:spPr bwMode="auto">
          <a:xfrm>
            <a:off x="5580112" y="1293479"/>
            <a:ext cx="1620788" cy="755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/>
        </p:nvCxnSpPr>
        <p:spPr>
          <a:xfrm>
            <a:off x="4781482" y="1447367"/>
            <a:ext cx="0" cy="30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>
            <a:off x="4781482" y="1447367"/>
            <a:ext cx="795178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985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41" r="29682" b="11252"/>
          <a:stretch/>
        </p:blipFill>
        <p:spPr bwMode="auto">
          <a:xfrm>
            <a:off x="50800" y="1500062"/>
            <a:ext cx="9055100" cy="4926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查詢</a:t>
            </a:r>
            <a:r>
              <a:rPr lang="en-US" altLang="zh-TW" sz="3600" dirty="0">
                <a:solidFill>
                  <a:schemeClr val="tx1"/>
                </a:solidFill>
              </a:rPr>
              <a:t>/</a:t>
            </a:r>
            <a:r>
              <a:rPr lang="zh-TW" altLang="en-US" sz="3600" dirty="0">
                <a:solidFill>
                  <a:schemeClr val="tx1"/>
                </a:solidFill>
              </a:rPr>
              <a:t>選取功能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17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311813" y="1896486"/>
            <a:ext cx="1451875" cy="4504314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矩形 22"/>
          <p:cNvSpPr/>
          <p:nvPr/>
        </p:nvSpPr>
        <p:spPr>
          <a:xfrm>
            <a:off x="1037750" y="1858386"/>
            <a:ext cx="7184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列</a:t>
            </a:r>
            <a:endParaRPr lang="en-US" altLang="zh-TW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028224" y="4573011"/>
            <a:ext cx="86725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列</a:t>
            </a:r>
            <a:endParaRPr lang="en-US" altLang="zh-TW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277457" y="2166163"/>
            <a:ext cx="209489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A2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到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A23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這一欄中，尋找與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E2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完全符合的列位數</a:t>
            </a:r>
            <a:endParaRPr lang="en-US" altLang="zh-TW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801583" y="2166163"/>
            <a:ext cx="13043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B2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到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B23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這一欄中，尋找第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”F2”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列的內容</a:t>
            </a:r>
            <a:endParaRPr lang="en-US" altLang="zh-TW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4" name="直線接點 33"/>
          <p:cNvCxnSpPr/>
          <p:nvPr/>
        </p:nvCxnSpPr>
        <p:spPr>
          <a:xfrm>
            <a:off x="6107766" y="4110082"/>
            <a:ext cx="2348217" cy="0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/>
          <p:nvPr/>
        </p:nvCxnSpPr>
        <p:spPr>
          <a:xfrm flipV="1">
            <a:off x="7242615" y="4110082"/>
            <a:ext cx="0" cy="324798"/>
          </a:xfrm>
          <a:prstGeom prst="line">
            <a:avLst/>
          </a:prstGeom>
          <a:ln w="19050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/>
          <p:cNvCxnSpPr/>
          <p:nvPr/>
        </p:nvCxnSpPr>
        <p:spPr>
          <a:xfrm flipV="1">
            <a:off x="6107766" y="3476737"/>
            <a:ext cx="0" cy="633345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/>
          <p:cNvCxnSpPr/>
          <p:nvPr/>
        </p:nvCxnSpPr>
        <p:spPr>
          <a:xfrm flipH="1" flipV="1">
            <a:off x="8453742" y="3476737"/>
            <a:ext cx="2241" cy="633345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6942919" y="3815818"/>
            <a:ext cx="6779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合併</a:t>
            </a:r>
            <a:endParaRPr lang="en-US" altLang="zh-TW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258710" y="4434880"/>
            <a:ext cx="37529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=INDEX(B2:B23,MATCH(E2,$A$2:$A$23))</a:t>
            </a:r>
          </a:p>
          <a:p>
            <a:pPr algn="ctr"/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與 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VLOOKUP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的功能雷同 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endParaRPr lang="zh-TW" altLang="en-US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1" name="Picture 7">
            <a:hlinkClick r:id="rId4" action="ppaction://hlinkfile"/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3428" y="5159060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19796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查詢</a:t>
            </a:r>
            <a:r>
              <a:rPr lang="en-US" altLang="zh-TW" sz="3600" dirty="0">
                <a:solidFill>
                  <a:schemeClr val="tx1"/>
                </a:solidFill>
              </a:rPr>
              <a:t>/</a:t>
            </a:r>
            <a:r>
              <a:rPr lang="zh-TW" altLang="en-US" sz="3600" dirty="0">
                <a:solidFill>
                  <a:schemeClr val="tx1"/>
                </a:solidFill>
              </a:rPr>
              <a:t>選取功能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18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05712" cy="5320566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VLOOKUP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VLOOKUP (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尋找值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參照表格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b="1" dirty="0">
                <a:solidFill>
                  <a:schemeClr val="accent6">
                    <a:lumMod val="75000"/>
                  </a:schemeClr>
                </a:solidFill>
              </a:rPr>
              <a:t>指定欄位</a:t>
            </a:r>
            <a:r>
              <a:rPr lang="en-US" altLang="zh-TW" dirty="0">
                <a:solidFill>
                  <a:schemeClr val="tx1"/>
                </a:solidFill>
              </a:rPr>
              <a:t>, type)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在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參照表格</a:t>
            </a:r>
            <a:r>
              <a:rPr lang="zh-TW" altLang="en-US" dirty="0">
                <a:solidFill>
                  <a:schemeClr val="tx1"/>
                </a:solidFill>
              </a:rPr>
              <a:t>的</a:t>
            </a:r>
            <a:r>
              <a:rPr lang="zh-TW" altLang="en-US" u="sng" dirty="0">
                <a:solidFill>
                  <a:schemeClr val="tx1"/>
                </a:solidFill>
              </a:rPr>
              <a:t>最左欄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尋找含有某特定值</a:t>
            </a:r>
            <a:r>
              <a:rPr lang="zh-TW" altLang="en-US" dirty="0">
                <a:solidFill>
                  <a:schemeClr val="tx1"/>
                </a:solidFill>
              </a:rPr>
              <a:t>的儲存格，再傳回與該儲存格同一列中</a:t>
            </a:r>
            <a:r>
              <a:rPr lang="zh-TW" altLang="en-US" b="1" dirty="0">
                <a:solidFill>
                  <a:schemeClr val="accent6">
                    <a:lumMod val="75000"/>
                  </a:schemeClr>
                </a:solidFill>
              </a:rPr>
              <a:t>指定欄位</a:t>
            </a:r>
            <a:r>
              <a:rPr lang="zh-TW" altLang="en-US" dirty="0">
                <a:solidFill>
                  <a:schemeClr val="tx1"/>
                </a:solidFill>
              </a:rPr>
              <a:t>的值。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HLOOKUP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HLOOKUP (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尋找值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參照表格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b="1" dirty="0">
                <a:solidFill>
                  <a:schemeClr val="accent6">
                    <a:lumMod val="75000"/>
                  </a:schemeClr>
                </a:solidFill>
              </a:rPr>
              <a:t>指定列位</a:t>
            </a:r>
            <a:r>
              <a:rPr lang="en-US" altLang="zh-TW" dirty="0">
                <a:solidFill>
                  <a:schemeClr val="tx1"/>
                </a:solidFill>
              </a:rPr>
              <a:t>, type)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在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參照表格</a:t>
            </a:r>
            <a:r>
              <a:rPr lang="zh-TW" altLang="en-US" dirty="0">
                <a:solidFill>
                  <a:schemeClr val="tx1"/>
                </a:solidFill>
              </a:rPr>
              <a:t>的</a:t>
            </a:r>
            <a:r>
              <a:rPr lang="zh-TW" altLang="en-US" u="sng" dirty="0">
                <a:solidFill>
                  <a:schemeClr val="tx1"/>
                </a:solidFill>
              </a:rPr>
              <a:t>第一列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尋找含有某特定值</a:t>
            </a:r>
            <a:r>
              <a:rPr lang="zh-TW" altLang="en-US" dirty="0">
                <a:solidFill>
                  <a:schemeClr val="tx1"/>
                </a:solidFill>
              </a:rPr>
              <a:t>的儲存格，再傳回與該儲存格同一欄中</a:t>
            </a:r>
            <a:r>
              <a:rPr lang="zh-TW" altLang="en-US" b="1" dirty="0">
                <a:solidFill>
                  <a:schemeClr val="accent6">
                    <a:lumMod val="75000"/>
                  </a:schemeClr>
                </a:solidFill>
              </a:rPr>
              <a:t>指定列位</a:t>
            </a:r>
            <a:r>
              <a:rPr lang="zh-TW" altLang="en-US" dirty="0">
                <a:solidFill>
                  <a:schemeClr val="tx1"/>
                </a:solidFill>
              </a:rPr>
              <a:t>的值。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sz="2000" dirty="0">
                <a:solidFill>
                  <a:schemeClr val="tx1"/>
                </a:solidFill>
              </a:rPr>
              <a:t>*</a:t>
            </a:r>
            <a:r>
              <a:rPr lang="en-US" altLang="zh-TW" sz="2000" dirty="0">
                <a:solidFill>
                  <a:schemeClr val="tx1"/>
                </a:solidFill>
              </a:rPr>
              <a:t> type: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TRUE</a:t>
            </a:r>
            <a:r>
              <a:rPr lang="zh-TW" altLang="en-US" sz="2000" dirty="0">
                <a:solidFill>
                  <a:schemeClr val="tx1"/>
                </a:solidFill>
              </a:rPr>
              <a:t>時表示尋找最接近的值，或尋找小於尋找值的指定欄位資料；</a:t>
            </a:r>
            <a:r>
              <a:rPr lang="en-US" altLang="zh-TW" sz="2000" dirty="0">
                <a:solidFill>
                  <a:schemeClr val="tx1"/>
                </a:solidFill>
              </a:rPr>
              <a:t>	</a:t>
            </a:r>
            <a:r>
              <a:rPr lang="en-US" altLang="zh-TW" sz="2000" b="1" dirty="0">
                <a:solidFill>
                  <a:schemeClr val="tx1"/>
                </a:solidFill>
              </a:rPr>
              <a:t>FALSE</a:t>
            </a:r>
            <a:r>
              <a:rPr lang="zh-TW" altLang="en-US" sz="2000" dirty="0">
                <a:solidFill>
                  <a:schemeClr val="tx1"/>
                </a:solidFill>
              </a:rPr>
              <a:t>時表示要找出</a:t>
            </a:r>
            <a:r>
              <a:rPr lang="zh-TW" altLang="en-US" sz="2000" b="1" dirty="0">
                <a:solidFill>
                  <a:schemeClr val="tx1"/>
                </a:solidFill>
              </a:rPr>
              <a:t>完全符合</a:t>
            </a:r>
            <a:r>
              <a:rPr lang="zh-TW" altLang="en-US" sz="2000" dirty="0">
                <a:solidFill>
                  <a:schemeClr val="tx1"/>
                </a:solidFill>
              </a:rPr>
              <a:t>的值。</a:t>
            </a:r>
            <a:endParaRPr lang="en-US" altLang="zh-TW" sz="2000" dirty="0">
              <a:solidFill>
                <a:schemeClr val="tx1"/>
              </a:solidFill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4921602" y="1379204"/>
            <a:ext cx="9861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*直欄橫列</a:t>
            </a:r>
          </a:p>
        </p:txBody>
      </p:sp>
    </p:spTree>
    <p:extLst>
      <p:ext uri="{BB962C8B-B14F-4D97-AF65-F5344CB8AC3E}">
        <p14:creationId xmlns:p14="http://schemas.microsoft.com/office/powerpoint/2010/main" val="3555974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快捷鍵</a:t>
            </a:r>
            <a:r>
              <a:rPr lang="en-US" altLang="zh-TW" sz="3600" dirty="0">
                <a:solidFill>
                  <a:schemeClr val="tx1"/>
                </a:solidFill>
              </a:rPr>
              <a:t> /</a:t>
            </a:r>
            <a:r>
              <a:rPr lang="zh-TW" altLang="en-US" sz="3600" dirty="0">
                <a:solidFill>
                  <a:schemeClr val="tx1"/>
                </a:solidFill>
              </a:rPr>
              <a:t> 特殊符號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1</a:t>
            </a:fld>
            <a:endParaRPr lang="zh-TW" altLang="en-US">
              <a:solidFill>
                <a:prstClr val="black"/>
              </a:solidFill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8809869"/>
              </p:ext>
            </p:extLst>
          </p:nvPr>
        </p:nvGraphicFramePr>
        <p:xfrm>
          <a:off x="1397253" y="1451312"/>
          <a:ext cx="6096000" cy="25958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4233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26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快捷鍵</a:t>
                      </a:r>
                      <a:endParaRPr lang="en-US" altLang="zh-TW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功能</a:t>
                      </a:r>
                      <a:endParaRPr lang="en-US" altLang="zh-TW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Ctrl + C</a:t>
                      </a:r>
                      <a:endParaRPr lang="en-US" altLang="zh-TW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複製</a:t>
                      </a:r>
                      <a:endParaRPr lang="en-US" altLang="zh-TW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Ctrl + V</a:t>
                      </a:r>
                      <a:endParaRPr lang="en-US" altLang="zh-TW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貼上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Ctrl + X</a:t>
                      </a:r>
                      <a:endParaRPr lang="en-US" altLang="zh-TW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剪下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Ctrl + Z</a:t>
                      </a:r>
                      <a:endParaRPr lang="en-US" altLang="zh-TW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復原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Shift + </a:t>
                      </a: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方向鍵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選取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Ctrl + Shift + </a:t>
                      </a: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方向鍵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選取至該方向的最後一欄</a:t>
                      </a: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列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0476297"/>
              </p:ext>
            </p:extLst>
          </p:nvPr>
        </p:nvGraphicFramePr>
        <p:xfrm>
          <a:off x="1395743" y="4518912"/>
          <a:ext cx="6096000" cy="148336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24233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26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特殊符號</a:t>
                      </a:r>
                      <a:endParaRPr lang="en-US" altLang="zh-TW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功能</a:t>
                      </a:r>
                      <a:endParaRPr lang="en-US" altLang="zh-TW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&amp;</a:t>
                      </a:r>
                      <a:endParaRPr lang="en-US" altLang="zh-TW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連接儲存格</a:t>
                      </a: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字串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&lt;&gt;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不等於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$</a:t>
                      </a:r>
                      <a:endParaRPr lang="en-US" altLang="zh-TW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u="sng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絕對參照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4671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26" r="34535" b="11667"/>
          <a:stretch/>
        </p:blipFill>
        <p:spPr bwMode="auto">
          <a:xfrm>
            <a:off x="259360" y="1442803"/>
            <a:ext cx="8797010" cy="509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查詢</a:t>
            </a:r>
            <a:r>
              <a:rPr lang="en-US" altLang="zh-TW" sz="3600" dirty="0">
                <a:solidFill>
                  <a:schemeClr val="tx1"/>
                </a:solidFill>
              </a:rPr>
              <a:t>/</a:t>
            </a:r>
            <a:r>
              <a:rPr lang="zh-TW" altLang="en-US" sz="3600" dirty="0">
                <a:solidFill>
                  <a:schemeClr val="tx1"/>
                </a:solidFill>
              </a:rPr>
              <a:t>選取功能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19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6350405" y="2197299"/>
            <a:ext cx="27364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VLOOKUP (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尋找值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參照表格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指定欄位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type)</a:t>
            </a:r>
          </a:p>
        </p:txBody>
      </p:sp>
      <p:cxnSp>
        <p:nvCxnSpPr>
          <p:cNvPr id="11" name="直線接點 10"/>
          <p:cNvCxnSpPr/>
          <p:nvPr/>
        </p:nvCxnSpPr>
        <p:spPr>
          <a:xfrm flipV="1">
            <a:off x="7285261" y="2090509"/>
            <a:ext cx="229964" cy="1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 flipV="1">
            <a:off x="7603645" y="2090508"/>
            <a:ext cx="730730" cy="2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8375170" y="2090510"/>
            <a:ext cx="83030" cy="0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 flipV="1">
            <a:off x="8533036" y="2080983"/>
            <a:ext cx="353789" cy="2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圓角矩形 21"/>
          <p:cNvSpPr/>
          <p:nvPr/>
        </p:nvSpPr>
        <p:spPr>
          <a:xfrm>
            <a:off x="542925" y="1816099"/>
            <a:ext cx="1495425" cy="470924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圓角矩形 24"/>
          <p:cNvSpPr/>
          <p:nvPr/>
        </p:nvSpPr>
        <p:spPr>
          <a:xfrm>
            <a:off x="2038350" y="1816099"/>
            <a:ext cx="657225" cy="470924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圓角矩形 26"/>
          <p:cNvSpPr/>
          <p:nvPr/>
        </p:nvSpPr>
        <p:spPr>
          <a:xfrm>
            <a:off x="2705099" y="1816099"/>
            <a:ext cx="942975" cy="470924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27"/>
          <p:cNvSpPr/>
          <p:nvPr/>
        </p:nvSpPr>
        <p:spPr>
          <a:xfrm>
            <a:off x="438150" y="1115594"/>
            <a:ext cx="14368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最左欄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30" name="矩形 29"/>
          <p:cNvSpPr/>
          <p:nvPr/>
        </p:nvSpPr>
        <p:spPr>
          <a:xfrm>
            <a:off x="1979813" y="1125119"/>
            <a:ext cx="7157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</a:t>
            </a:r>
            <a:endParaRPr lang="en-US" altLang="zh-TW" sz="16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向右箭號 31"/>
          <p:cNvSpPr/>
          <p:nvPr/>
        </p:nvSpPr>
        <p:spPr>
          <a:xfrm rot="5400000">
            <a:off x="2901447" y="1371545"/>
            <a:ext cx="531228" cy="357880"/>
          </a:xfrm>
          <a:prstGeom prst="rightArrow">
            <a:avLst/>
          </a:prstGeom>
          <a:solidFill>
            <a:srgbClr val="8BB2FF">
              <a:alpha val="60000"/>
            </a:srgb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30"/>
          <p:cNvSpPr/>
          <p:nvPr/>
        </p:nvSpPr>
        <p:spPr>
          <a:xfrm>
            <a:off x="2809179" y="1130128"/>
            <a:ext cx="7157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</a:t>
            </a:r>
            <a:endParaRPr lang="en-US" altLang="zh-TW" sz="16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3" name="直線接點 32"/>
          <p:cNvCxnSpPr/>
          <p:nvPr/>
        </p:nvCxnSpPr>
        <p:spPr>
          <a:xfrm flipV="1">
            <a:off x="552450" y="4871808"/>
            <a:ext cx="2982015" cy="2"/>
          </a:xfrm>
          <a:prstGeom prst="line">
            <a:avLst/>
          </a:prstGeom>
          <a:ln w="19050">
            <a:solidFill>
              <a:srgbClr val="002060"/>
            </a:solidFill>
            <a:prstDash val="lgDash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7">
            <a:hlinkClick r:id="rId4" action="ppaction://hlinkfile"/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7425" y="3337697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33947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查詢</a:t>
            </a:r>
            <a:r>
              <a:rPr lang="en-US" altLang="zh-TW" sz="3600" dirty="0">
                <a:solidFill>
                  <a:schemeClr val="tx1"/>
                </a:solidFill>
              </a:rPr>
              <a:t>/</a:t>
            </a:r>
            <a:r>
              <a:rPr lang="zh-TW" altLang="en-US" sz="3600" dirty="0">
                <a:solidFill>
                  <a:schemeClr val="tx1"/>
                </a:solidFill>
              </a:rPr>
              <a:t>選取功能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20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93502" cy="1477239"/>
          </a:xfrm>
          <a:noFill/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OFFSET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OFFSET (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參照表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相對列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b="1" dirty="0">
                <a:solidFill>
                  <a:schemeClr val="accent6">
                    <a:lumMod val="75000"/>
                  </a:schemeClr>
                </a:solidFill>
              </a:rPr>
              <a:t>相對欄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在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參照表</a:t>
            </a:r>
            <a:r>
              <a:rPr lang="zh-TW" altLang="en-US" dirty="0">
                <a:solidFill>
                  <a:schemeClr val="tx1"/>
                </a:solidFill>
              </a:rPr>
              <a:t>中搜尋移動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相對列</a:t>
            </a:r>
            <a:r>
              <a:rPr lang="zh-TW" altLang="en-US" dirty="0">
                <a:solidFill>
                  <a:schemeClr val="tx1"/>
                </a:solidFill>
              </a:rPr>
              <a:t>及</a:t>
            </a:r>
            <a:r>
              <a:rPr lang="zh-TW" altLang="en-US" b="1" dirty="0">
                <a:solidFill>
                  <a:schemeClr val="accent6">
                    <a:lumMod val="75000"/>
                  </a:schemeClr>
                </a:solidFill>
              </a:rPr>
              <a:t>相對欄</a:t>
            </a:r>
            <a:r>
              <a:rPr lang="zh-TW" altLang="en-US" dirty="0">
                <a:solidFill>
                  <a:schemeClr val="tx1"/>
                </a:solidFill>
              </a:rPr>
              <a:t>後的儲存格，並傳回該值。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3603803" y="1366983"/>
            <a:ext cx="9861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*直欄橫列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40" r="5988" b="33144"/>
          <a:stretch/>
        </p:blipFill>
        <p:spPr bwMode="auto">
          <a:xfrm>
            <a:off x="473999" y="2840497"/>
            <a:ext cx="7995262" cy="2186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直線接點 9"/>
          <p:cNvCxnSpPr/>
          <p:nvPr/>
        </p:nvCxnSpPr>
        <p:spPr>
          <a:xfrm>
            <a:off x="8139163" y="3417034"/>
            <a:ext cx="251210" cy="0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 flipV="1">
            <a:off x="8264768" y="3417034"/>
            <a:ext cx="0" cy="324798"/>
          </a:xfrm>
          <a:prstGeom prst="line">
            <a:avLst/>
          </a:prstGeom>
          <a:ln w="19050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7241547" y="3741832"/>
            <a:ext cx="17952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往右移動 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個欄位</a:t>
            </a:r>
          </a:p>
        </p:txBody>
      </p:sp>
      <p:sp>
        <p:nvSpPr>
          <p:cNvPr id="12" name="圓角矩形 11"/>
          <p:cNvSpPr/>
          <p:nvPr/>
        </p:nvSpPr>
        <p:spPr>
          <a:xfrm>
            <a:off x="854110" y="3114984"/>
            <a:ext cx="934497" cy="191245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弧形箭號 (上彎) 12"/>
          <p:cNvSpPr/>
          <p:nvPr/>
        </p:nvSpPr>
        <p:spPr>
          <a:xfrm>
            <a:off x="1095269" y="5057581"/>
            <a:ext cx="1336431" cy="602901"/>
          </a:xfrm>
          <a:prstGeom prst="curvedUpArrow">
            <a:avLst/>
          </a:prstGeom>
          <a:solidFill>
            <a:srgbClr val="8BB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093612" y="5244701"/>
            <a:ext cx="12995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參照</a:t>
            </a:r>
          </a:p>
        </p:txBody>
      </p:sp>
    </p:spTree>
    <p:extLst>
      <p:ext uri="{BB962C8B-B14F-4D97-AF65-F5344CB8AC3E}">
        <p14:creationId xmlns:p14="http://schemas.microsoft.com/office/powerpoint/2010/main" val="36991801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查詢</a:t>
            </a:r>
            <a:r>
              <a:rPr lang="en-US" altLang="zh-TW" sz="3600" dirty="0">
                <a:solidFill>
                  <a:schemeClr val="tx1"/>
                </a:solidFill>
              </a:rPr>
              <a:t>/</a:t>
            </a:r>
            <a:r>
              <a:rPr lang="zh-TW" altLang="en-US" sz="3600" dirty="0">
                <a:solidFill>
                  <a:schemeClr val="tx1"/>
                </a:solidFill>
              </a:rPr>
              <a:t>選取功能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21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93502" cy="1819324"/>
          </a:xfrm>
          <a:noFill/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CHOOSE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CHOOSE (</a:t>
            </a:r>
            <a:r>
              <a:rPr lang="zh-TW" altLang="en-US" dirty="0">
                <a:solidFill>
                  <a:schemeClr val="tx1"/>
                </a:solidFill>
              </a:rPr>
              <a:t>索引值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索引值</a:t>
            </a:r>
            <a:r>
              <a:rPr lang="en-US" altLang="zh-TW" dirty="0">
                <a:solidFill>
                  <a:schemeClr val="tx1"/>
                </a:solidFill>
              </a:rPr>
              <a:t>=1</a:t>
            </a:r>
            <a:r>
              <a:rPr lang="zh-TW" altLang="en-US" dirty="0">
                <a:solidFill>
                  <a:schemeClr val="tx1"/>
                </a:solidFill>
              </a:rPr>
              <a:t>時動作</a:t>
            </a:r>
            <a:r>
              <a:rPr lang="en-US" altLang="zh-TW" dirty="0">
                <a:solidFill>
                  <a:schemeClr val="tx1"/>
                </a:solidFill>
              </a:rPr>
              <a:t>,</a:t>
            </a:r>
            <a:r>
              <a:rPr lang="zh-TW" altLang="en-US" dirty="0">
                <a:solidFill>
                  <a:schemeClr val="tx1"/>
                </a:solidFill>
              </a:rPr>
              <a:t> 索引值</a:t>
            </a:r>
            <a:r>
              <a:rPr lang="en-US" altLang="zh-TW" dirty="0">
                <a:solidFill>
                  <a:schemeClr val="tx1"/>
                </a:solidFill>
              </a:rPr>
              <a:t>=2</a:t>
            </a:r>
            <a:r>
              <a:rPr lang="zh-TW" altLang="en-US" dirty="0">
                <a:solidFill>
                  <a:schemeClr val="tx1"/>
                </a:solidFill>
              </a:rPr>
              <a:t>時動作</a:t>
            </a:r>
            <a:r>
              <a:rPr lang="en-US" altLang="zh-TW" dirty="0">
                <a:solidFill>
                  <a:schemeClr val="tx1"/>
                </a:solidFill>
              </a:rPr>
              <a:t>, …)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根據所指定的索引值，傳回引數串列中相對應引數的值，或執行動作。功能類似</a:t>
            </a:r>
            <a:r>
              <a:rPr lang="zh-TW" altLang="en-US" b="1" dirty="0">
                <a:solidFill>
                  <a:schemeClr val="tx1"/>
                </a:solidFill>
              </a:rPr>
              <a:t>巢狀 </a:t>
            </a:r>
            <a:r>
              <a:rPr lang="en-US" altLang="zh-TW" b="1" dirty="0">
                <a:solidFill>
                  <a:schemeClr val="tx1"/>
                </a:solidFill>
              </a:rPr>
              <a:t>IF</a:t>
            </a:r>
            <a:r>
              <a:rPr lang="zh-TW" altLang="en-US" b="1" dirty="0">
                <a:solidFill>
                  <a:schemeClr val="tx1"/>
                </a:solidFill>
              </a:rPr>
              <a:t> 迴圈</a:t>
            </a:r>
            <a:r>
              <a:rPr lang="zh-TW" altLang="en-US" dirty="0">
                <a:solidFill>
                  <a:schemeClr val="tx1"/>
                </a:solidFill>
              </a:rPr>
              <a:t>。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14" name="菱形 13"/>
          <p:cNvSpPr/>
          <p:nvPr/>
        </p:nvSpPr>
        <p:spPr>
          <a:xfrm>
            <a:off x="2258595" y="3247557"/>
            <a:ext cx="2120900" cy="406400"/>
          </a:xfrm>
          <a:prstGeom prst="diamond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邏輯測驗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4863682" y="3247557"/>
            <a:ext cx="796925" cy="406400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endParaRPr lang="zh-TW" altLang="en-US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2920581" y="4746157"/>
            <a:ext cx="796925" cy="406400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</a:t>
            </a:r>
            <a:endParaRPr lang="zh-TW" altLang="en-US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菱形 17"/>
          <p:cNvSpPr/>
          <p:nvPr/>
        </p:nvSpPr>
        <p:spPr>
          <a:xfrm>
            <a:off x="2258595" y="4009557"/>
            <a:ext cx="2120900" cy="406400"/>
          </a:xfrm>
          <a:prstGeom prst="diamond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邏輯測驗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4863681" y="4009557"/>
            <a:ext cx="796925" cy="406400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</a:t>
            </a:r>
            <a:endParaRPr lang="zh-TW" altLang="en-US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1" name="直線單箭頭接點 20"/>
          <p:cNvCxnSpPr>
            <a:stCxn id="14" idx="2"/>
            <a:endCxn id="18" idx="0"/>
          </p:cNvCxnSpPr>
          <p:nvPr/>
        </p:nvCxnSpPr>
        <p:spPr>
          <a:xfrm>
            <a:off x="3319045" y="3653957"/>
            <a:ext cx="0" cy="35560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>
            <a:stCxn id="18" idx="2"/>
            <a:endCxn id="17" idx="0"/>
          </p:cNvCxnSpPr>
          <p:nvPr/>
        </p:nvCxnSpPr>
        <p:spPr>
          <a:xfrm flipH="1">
            <a:off x="3319044" y="4415957"/>
            <a:ext cx="1" cy="33020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/>
          <p:cNvCxnSpPr>
            <a:endCxn id="15" idx="1"/>
          </p:cNvCxnSpPr>
          <p:nvPr/>
        </p:nvCxnSpPr>
        <p:spPr>
          <a:xfrm>
            <a:off x="4252495" y="3450757"/>
            <a:ext cx="611187" cy="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>
            <a:stCxn id="18" idx="3"/>
            <a:endCxn id="20" idx="1"/>
          </p:cNvCxnSpPr>
          <p:nvPr/>
        </p:nvCxnSpPr>
        <p:spPr>
          <a:xfrm>
            <a:off x="4379495" y="4212757"/>
            <a:ext cx="484186" cy="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4379495" y="3111177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4405642" y="3840280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2903910" y="3662480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2903910" y="4377000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內容版面配置區 2"/>
          <p:cNvSpPr txBox="1">
            <a:spLocks/>
          </p:cNvSpPr>
          <p:nvPr/>
        </p:nvSpPr>
        <p:spPr>
          <a:xfrm>
            <a:off x="2258595" y="5425533"/>
            <a:ext cx="4386812" cy="52866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–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»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 altLang="zh-TW" sz="1800" dirty="0">
                <a:solidFill>
                  <a:schemeClr val="tx1"/>
                </a:solidFill>
              </a:rPr>
              <a:t>=</a:t>
            </a:r>
            <a:r>
              <a:rPr lang="zh-TW" altLang="en-US" sz="1800" dirty="0">
                <a:solidFill>
                  <a:schemeClr val="tx1"/>
                </a:solidFill>
              </a:rPr>
              <a:t> </a:t>
            </a:r>
            <a:r>
              <a:rPr lang="en-US" altLang="zh-TW" sz="1800" dirty="0">
                <a:solidFill>
                  <a:schemeClr val="tx1"/>
                </a:solidFill>
              </a:rPr>
              <a:t>CHOOSE (</a:t>
            </a:r>
            <a:r>
              <a:rPr lang="zh-TW" altLang="en-US" sz="1800" dirty="0">
                <a:solidFill>
                  <a:schemeClr val="tx1"/>
                </a:solidFill>
              </a:rPr>
              <a:t>儲存格</a:t>
            </a:r>
            <a:r>
              <a:rPr lang="en-US" altLang="zh-TW" sz="1800" dirty="0">
                <a:solidFill>
                  <a:schemeClr val="tx1"/>
                </a:solidFill>
              </a:rPr>
              <a:t>, A, B, C)</a:t>
            </a:r>
          </a:p>
        </p:txBody>
      </p:sp>
      <p:sp>
        <p:nvSpPr>
          <p:cNvPr id="32" name="文字方塊 31"/>
          <p:cNvSpPr txBox="1"/>
          <p:nvPr/>
        </p:nvSpPr>
        <p:spPr>
          <a:xfrm>
            <a:off x="5660607" y="3280454"/>
            <a:ext cx="1055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索引值 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1</a:t>
            </a:r>
            <a:endParaRPr lang="zh-TW" altLang="en-US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5660607" y="4069223"/>
            <a:ext cx="1055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索引值 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2</a:t>
            </a:r>
            <a:endParaRPr lang="zh-TW" altLang="en-US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3724946" y="4746157"/>
            <a:ext cx="1055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索引值 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3</a:t>
            </a:r>
            <a:endParaRPr lang="zh-TW" altLang="en-US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404483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查詢</a:t>
            </a:r>
            <a:r>
              <a:rPr lang="en-US" altLang="zh-TW" sz="3600" dirty="0">
                <a:solidFill>
                  <a:schemeClr val="tx1"/>
                </a:solidFill>
              </a:rPr>
              <a:t>/</a:t>
            </a:r>
            <a:r>
              <a:rPr lang="zh-TW" altLang="en-US" sz="3600" dirty="0">
                <a:solidFill>
                  <a:schemeClr val="tx1"/>
                </a:solidFill>
              </a:rPr>
              <a:t>選取功能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22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00" r="3413" b="55696"/>
          <a:stretch/>
        </p:blipFill>
        <p:spPr bwMode="auto">
          <a:xfrm>
            <a:off x="0" y="1738364"/>
            <a:ext cx="9144000" cy="1225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577779" y="3287672"/>
            <a:ext cx="78427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IF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巢狀迴圈</a:t>
            </a:r>
            <a:endParaRPr lang="en-US" altLang="zh-TW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IF(F2=1,D2+E2,IF(F2=2,D2-E2,IF(F2=3,D2*E2,IF(F2=4,D2/E2,""))))</a:t>
            </a:r>
            <a:endParaRPr lang="zh-TW" altLang="en-US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" name="直線接點 6"/>
          <p:cNvCxnSpPr/>
          <p:nvPr/>
        </p:nvCxnSpPr>
        <p:spPr>
          <a:xfrm flipV="1">
            <a:off x="1165608" y="3888711"/>
            <a:ext cx="1286189" cy="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/>
          <p:nvPr/>
        </p:nvCxnSpPr>
        <p:spPr>
          <a:xfrm flipV="1">
            <a:off x="2785067" y="3890387"/>
            <a:ext cx="1286189" cy="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/>
          <p:cNvCxnSpPr/>
          <p:nvPr/>
        </p:nvCxnSpPr>
        <p:spPr>
          <a:xfrm>
            <a:off x="4255476" y="3890391"/>
            <a:ext cx="1391697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/>
          <p:cNvCxnSpPr/>
          <p:nvPr/>
        </p:nvCxnSpPr>
        <p:spPr>
          <a:xfrm flipV="1">
            <a:off x="5921827" y="3890391"/>
            <a:ext cx="1286189" cy="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577778" y="5116283"/>
            <a:ext cx="53440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CHOOSE</a:t>
            </a:r>
          </a:p>
          <a:p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CHOOSE(F2,D2+E2,D2-E2,D2*E2,D2/E2)</a:t>
            </a:r>
            <a:endParaRPr lang="zh-TW" altLang="en-US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9" name="直線接點 38"/>
          <p:cNvCxnSpPr/>
          <p:nvPr/>
        </p:nvCxnSpPr>
        <p:spPr>
          <a:xfrm flipV="1">
            <a:off x="2232407" y="5717322"/>
            <a:ext cx="681613" cy="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/>
          <p:cNvCxnSpPr/>
          <p:nvPr/>
        </p:nvCxnSpPr>
        <p:spPr>
          <a:xfrm flipV="1">
            <a:off x="3027901" y="5717324"/>
            <a:ext cx="643094" cy="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/>
          <p:cNvCxnSpPr/>
          <p:nvPr/>
        </p:nvCxnSpPr>
        <p:spPr>
          <a:xfrm flipV="1">
            <a:off x="3749708" y="5718999"/>
            <a:ext cx="643094" cy="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接點 41"/>
          <p:cNvCxnSpPr/>
          <p:nvPr/>
        </p:nvCxnSpPr>
        <p:spPr>
          <a:xfrm flipV="1">
            <a:off x="4499147" y="5720674"/>
            <a:ext cx="643094" cy="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7912236" y="4374970"/>
            <a:ext cx="13716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索引值 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F2)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57193" y="4371033"/>
            <a:ext cx="21495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索引值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=1: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加法 </a:t>
            </a:r>
          </a:p>
        </p:txBody>
      </p:sp>
      <p:sp>
        <p:nvSpPr>
          <p:cNvPr id="46" name="矩形 45"/>
          <p:cNvSpPr/>
          <p:nvPr/>
        </p:nvSpPr>
        <p:spPr>
          <a:xfrm>
            <a:off x="2408667" y="4374336"/>
            <a:ext cx="21495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索引值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=2: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減法 </a:t>
            </a:r>
          </a:p>
        </p:txBody>
      </p:sp>
      <p:sp>
        <p:nvSpPr>
          <p:cNvPr id="50" name="矩形 49"/>
          <p:cNvSpPr/>
          <p:nvPr/>
        </p:nvSpPr>
        <p:spPr>
          <a:xfrm>
            <a:off x="4255476" y="4383275"/>
            <a:ext cx="21495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索引值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=3: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乘法 </a:t>
            </a:r>
          </a:p>
        </p:txBody>
      </p:sp>
      <p:sp>
        <p:nvSpPr>
          <p:cNvPr id="51" name="矩形 50"/>
          <p:cNvSpPr/>
          <p:nvPr/>
        </p:nvSpPr>
        <p:spPr>
          <a:xfrm>
            <a:off x="6079250" y="4384148"/>
            <a:ext cx="21495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索引值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=4: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除法 </a:t>
            </a:r>
          </a:p>
        </p:txBody>
      </p:sp>
      <p:cxnSp>
        <p:nvCxnSpPr>
          <p:cNvPr id="27" name="直線單箭頭接點 26"/>
          <p:cNvCxnSpPr/>
          <p:nvPr/>
        </p:nvCxnSpPr>
        <p:spPr>
          <a:xfrm>
            <a:off x="1808702" y="3888712"/>
            <a:ext cx="0" cy="48232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/>
          <p:cNvCxnSpPr/>
          <p:nvPr/>
        </p:nvCxnSpPr>
        <p:spPr>
          <a:xfrm>
            <a:off x="3429834" y="3888711"/>
            <a:ext cx="0" cy="48232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單箭頭接點 53"/>
          <p:cNvCxnSpPr/>
          <p:nvPr/>
        </p:nvCxnSpPr>
        <p:spPr>
          <a:xfrm>
            <a:off x="4952997" y="3890387"/>
            <a:ext cx="0" cy="48232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/>
          <p:nvPr/>
        </p:nvCxnSpPr>
        <p:spPr>
          <a:xfrm>
            <a:off x="6662891" y="3882013"/>
            <a:ext cx="0" cy="48232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/>
          <p:cNvCxnSpPr/>
          <p:nvPr/>
        </p:nvCxnSpPr>
        <p:spPr>
          <a:xfrm flipH="1" flipV="1">
            <a:off x="1808702" y="4753480"/>
            <a:ext cx="677421" cy="65839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單箭頭接點 58"/>
          <p:cNvCxnSpPr/>
          <p:nvPr/>
        </p:nvCxnSpPr>
        <p:spPr>
          <a:xfrm flipH="1" flipV="1">
            <a:off x="3428161" y="4740365"/>
            <a:ext cx="1673" cy="671507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單箭頭接點 61"/>
          <p:cNvCxnSpPr/>
          <p:nvPr/>
        </p:nvCxnSpPr>
        <p:spPr>
          <a:xfrm flipV="1">
            <a:off x="4096377" y="4752607"/>
            <a:ext cx="927799" cy="67238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單箭頭接點 63"/>
          <p:cNvCxnSpPr/>
          <p:nvPr/>
        </p:nvCxnSpPr>
        <p:spPr>
          <a:xfrm flipV="1">
            <a:off x="4866331" y="4753480"/>
            <a:ext cx="1796560" cy="658392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7" name="Picture 7">
            <a:hlinkClick r:id="rId4" action="ppaction://hlinkfile"/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7425" y="2453442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5718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下拉式選單設計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23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4675797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基礎簡介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在</a:t>
            </a:r>
            <a:r>
              <a:rPr lang="en-US" altLang="zh-TW" dirty="0">
                <a:solidFill>
                  <a:schemeClr val="tx1"/>
                </a:solidFill>
              </a:rPr>
              <a:t>EXCEL</a:t>
            </a:r>
            <a:r>
              <a:rPr lang="zh-TW" altLang="en-US" dirty="0">
                <a:solidFill>
                  <a:schemeClr val="tx1"/>
                </a:solidFill>
              </a:rPr>
              <a:t>中下拉式選單可以分為兩種類型。一種是用於資料驗證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類似防呆機制，避免輸入錯誤之情形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r>
              <a:rPr lang="zh-TW" altLang="en-US" dirty="0">
                <a:solidFill>
                  <a:schemeClr val="tx1"/>
                </a:solidFill>
              </a:rPr>
              <a:t>；另一種是使用者的互動式設計。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en-US" dirty="0">
                <a:solidFill>
                  <a:schemeClr val="tx1"/>
                </a:solidFill>
              </a:rPr>
              <a:t>資料驗證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8" r="35873" b="86455"/>
          <a:stretch/>
        </p:blipFill>
        <p:spPr bwMode="auto">
          <a:xfrm>
            <a:off x="0" y="3856715"/>
            <a:ext cx="9148427" cy="905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圓角矩形 26"/>
          <p:cNvSpPr/>
          <p:nvPr/>
        </p:nvSpPr>
        <p:spPr>
          <a:xfrm>
            <a:off x="5466639" y="4044670"/>
            <a:ext cx="408382" cy="71783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圓角矩形 34"/>
          <p:cNvSpPr/>
          <p:nvPr/>
        </p:nvSpPr>
        <p:spPr>
          <a:xfrm>
            <a:off x="2144319" y="3856715"/>
            <a:ext cx="408382" cy="18795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30199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下拉式選單設計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24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588547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資料驗證 操作步驟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68" t="20317" r="41984" b="44127"/>
          <a:stretch/>
        </p:blipFill>
        <p:spPr bwMode="auto">
          <a:xfrm>
            <a:off x="214585" y="1694180"/>
            <a:ext cx="4096295" cy="2406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17" r="54365" b="45864"/>
          <a:stretch/>
        </p:blipFill>
        <p:spPr bwMode="auto">
          <a:xfrm>
            <a:off x="214585" y="4259170"/>
            <a:ext cx="5904862" cy="2439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00" r="61429" b="46084"/>
          <a:stretch/>
        </p:blipFill>
        <p:spPr bwMode="auto">
          <a:xfrm>
            <a:off x="4869025" y="2056589"/>
            <a:ext cx="4244831" cy="20438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向下箭號 2"/>
          <p:cNvSpPr/>
          <p:nvPr/>
        </p:nvSpPr>
        <p:spPr>
          <a:xfrm>
            <a:off x="1145511" y="3717886"/>
            <a:ext cx="512467" cy="839705"/>
          </a:xfrm>
          <a:prstGeom prst="downArrow">
            <a:avLst/>
          </a:prstGeom>
          <a:solidFill>
            <a:srgbClr val="8BB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右彎箭號 12"/>
          <p:cNvSpPr/>
          <p:nvPr/>
        </p:nvSpPr>
        <p:spPr>
          <a:xfrm rot="5400000" flipH="1">
            <a:off x="6071467" y="4167052"/>
            <a:ext cx="1138813" cy="1005502"/>
          </a:xfrm>
          <a:prstGeom prst="bentArrow">
            <a:avLst/>
          </a:prstGeom>
          <a:solidFill>
            <a:srgbClr val="8BB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52575" y="2678382"/>
            <a:ext cx="1005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STEP</a:t>
            </a:r>
            <a:r>
              <a:rPr lang="zh-TW" altLang="en-US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</a:p>
        </p:txBody>
      </p:sp>
      <p:sp>
        <p:nvSpPr>
          <p:cNvPr id="15" name="矩形 14"/>
          <p:cNvSpPr/>
          <p:nvPr/>
        </p:nvSpPr>
        <p:spPr>
          <a:xfrm>
            <a:off x="3305477" y="5597441"/>
            <a:ext cx="1005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STEP</a:t>
            </a:r>
            <a:r>
              <a:rPr lang="zh-TW" altLang="en-US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</a:p>
        </p:txBody>
      </p:sp>
      <p:sp>
        <p:nvSpPr>
          <p:cNvPr id="17" name="矩形 16"/>
          <p:cNvSpPr/>
          <p:nvPr/>
        </p:nvSpPr>
        <p:spPr>
          <a:xfrm>
            <a:off x="6640873" y="1646761"/>
            <a:ext cx="1005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STEP</a:t>
            </a:r>
            <a:r>
              <a:rPr lang="zh-TW" altLang="en-US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</a:p>
        </p:txBody>
      </p:sp>
      <p:pic>
        <p:nvPicPr>
          <p:cNvPr id="18" name="Picture 7">
            <a:hlinkClick r:id="rId6" action="ppaction://hlinkfile"/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909" y="1283771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38015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下拉式選單設計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25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4675797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互動式下拉選單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EXCEL</a:t>
            </a:r>
            <a:r>
              <a:rPr lang="zh-TW" altLang="en-US" dirty="0">
                <a:solidFill>
                  <a:schemeClr val="tx1"/>
                </a:solidFill>
              </a:rPr>
              <a:t>下拉式選單為隱藏功能，需自行新增「開發人員」至自訂功能區，尚能編輯使用。</a:t>
            </a:r>
            <a:endParaRPr lang="en-US" altLang="zh-TW" dirty="0">
              <a:solidFill>
                <a:schemeClr val="tx1"/>
              </a:solidFill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604" b="86667"/>
          <a:stretch/>
        </p:blipFill>
        <p:spPr bwMode="auto">
          <a:xfrm>
            <a:off x="206374" y="2520315"/>
            <a:ext cx="226695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圓角矩形 8"/>
          <p:cNvSpPr/>
          <p:nvPr/>
        </p:nvSpPr>
        <p:spPr>
          <a:xfrm>
            <a:off x="206374" y="2738480"/>
            <a:ext cx="533400" cy="28666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917" b="58333"/>
          <a:stretch/>
        </p:blipFill>
        <p:spPr bwMode="auto">
          <a:xfrm>
            <a:off x="2620281" y="2520315"/>
            <a:ext cx="1258035" cy="4162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圓角矩形 11"/>
          <p:cNvSpPr/>
          <p:nvPr/>
        </p:nvSpPr>
        <p:spPr>
          <a:xfrm>
            <a:off x="2690619" y="6213451"/>
            <a:ext cx="1115367" cy="21394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85" t="16667" r="26983" b="20547"/>
          <a:stretch/>
        </p:blipFill>
        <p:spPr bwMode="auto">
          <a:xfrm>
            <a:off x="4027280" y="2506524"/>
            <a:ext cx="4970926" cy="3813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圓角矩形 13"/>
          <p:cNvSpPr/>
          <p:nvPr/>
        </p:nvSpPr>
        <p:spPr>
          <a:xfrm>
            <a:off x="4130799" y="3607411"/>
            <a:ext cx="692661" cy="19267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圓角矩形 14"/>
          <p:cNvSpPr/>
          <p:nvPr/>
        </p:nvSpPr>
        <p:spPr>
          <a:xfrm>
            <a:off x="6873999" y="4887572"/>
            <a:ext cx="1789941" cy="9633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23856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下拉式選單設計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26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4675797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互動式下拉選單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開發人員 </a:t>
            </a:r>
            <a:r>
              <a:rPr lang="en-US" altLang="zh-TW" dirty="0">
                <a:solidFill>
                  <a:schemeClr val="tx1"/>
                </a:solidFill>
              </a:rPr>
              <a:t>&gt;&gt;</a:t>
            </a:r>
            <a:r>
              <a:rPr lang="zh-TW" altLang="en-US" dirty="0">
                <a:solidFill>
                  <a:schemeClr val="tx1"/>
                </a:solidFill>
              </a:rPr>
              <a:t> 表單控制項 </a:t>
            </a:r>
            <a:r>
              <a:rPr lang="en-US" altLang="zh-TW" dirty="0">
                <a:solidFill>
                  <a:schemeClr val="tx1"/>
                </a:solidFill>
              </a:rPr>
              <a:t>&gt;&gt; </a:t>
            </a:r>
            <a:r>
              <a:rPr lang="zh-TW" altLang="en-US" dirty="0">
                <a:solidFill>
                  <a:schemeClr val="tx1"/>
                </a:solidFill>
              </a:rPr>
              <a:t>下拉式方塊</a:t>
            </a:r>
            <a:endParaRPr lang="en-US" altLang="zh-TW" dirty="0">
              <a:solidFill>
                <a:schemeClr val="tx1"/>
              </a:solidFill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12" b="76852"/>
          <a:stretch/>
        </p:blipFill>
        <p:spPr bwMode="auto">
          <a:xfrm>
            <a:off x="1028889" y="2124598"/>
            <a:ext cx="4852721" cy="232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圓角矩形 12"/>
          <p:cNvSpPr/>
          <p:nvPr/>
        </p:nvSpPr>
        <p:spPr>
          <a:xfrm>
            <a:off x="4531418" y="3503159"/>
            <a:ext cx="259847" cy="19267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98" t="20741" r="55873" b="57531"/>
          <a:stretch/>
        </p:blipFill>
        <p:spPr bwMode="auto">
          <a:xfrm>
            <a:off x="6062486" y="2124598"/>
            <a:ext cx="2026418" cy="2330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32" t="30494" r="54841" b="32681"/>
          <a:stretch/>
        </p:blipFill>
        <p:spPr bwMode="auto">
          <a:xfrm>
            <a:off x="864139" y="3762662"/>
            <a:ext cx="3488259" cy="2994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向下箭號 15"/>
          <p:cNvSpPr/>
          <p:nvPr/>
        </p:nvSpPr>
        <p:spPr>
          <a:xfrm rot="16200000">
            <a:off x="5806252" y="3150378"/>
            <a:ext cx="512467" cy="839705"/>
          </a:xfrm>
          <a:prstGeom prst="downArrow">
            <a:avLst/>
          </a:prstGeom>
          <a:solidFill>
            <a:srgbClr val="8BB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右彎箭號 16"/>
          <p:cNvSpPr/>
          <p:nvPr/>
        </p:nvSpPr>
        <p:spPr>
          <a:xfrm flipH="1" flipV="1">
            <a:off x="4352397" y="4454853"/>
            <a:ext cx="2589877" cy="805234"/>
          </a:xfrm>
          <a:prstGeom prst="bentArrow">
            <a:avLst/>
          </a:prstGeom>
          <a:solidFill>
            <a:srgbClr val="8BB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圓角矩形 17"/>
          <p:cNvSpPr/>
          <p:nvPr/>
        </p:nvSpPr>
        <p:spPr>
          <a:xfrm flipV="1">
            <a:off x="6633199" y="4157014"/>
            <a:ext cx="1455705" cy="27158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20701" r="59582" b="62077"/>
          <a:stretch/>
        </p:blipFill>
        <p:spPr bwMode="auto">
          <a:xfrm>
            <a:off x="5471810" y="5443386"/>
            <a:ext cx="1402378" cy="1304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向下箭號 13"/>
          <p:cNvSpPr/>
          <p:nvPr/>
        </p:nvSpPr>
        <p:spPr>
          <a:xfrm rot="16200000">
            <a:off x="4750789" y="5609155"/>
            <a:ext cx="512467" cy="1271221"/>
          </a:xfrm>
          <a:prstGeom prst="downArrow">
            <a:avLst/>
          </a:prstGeom>
          <a:solidFill>
            <a:srgbClr val="8BB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14749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下拉式選單設計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27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957229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互動式下拉選單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連結儲存格會顯示當前所選為選單中的第幾個項目。</a:t>
            </a:r>
            <a:endParaRPr lang="en-US" altLang="zh-TW" dirty="0">
              <a:solidFill>
                <a:schemeClr val="tx1"/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49" t="20688" r="50238" b="66190"/>
          <a:stretch/>
        </p:blipFill>
        <p:spPr bwMode="auto">
          <a:xfrm>
            <a:off x="3706758" y="2189862"/>
            <a:ext cx="1538515" cy="1349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20701" r="59582" b="62077"/>
          <a:stretch/>
        </p:blipFill>
        <p:spPr bwMode="auto">
          <a:xfrm>
            <a:off x="1033160" y="2145273"/>
            <a:ext cx="1402378" cy="1304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向下箭號 18"/>
          <p:cNvSpPr/>
          <p:nvPr/>
        </p:nvSpPr>
        <p:spPr>
          <a:xfrm rot="16200000">
            <a:off x="2814915" y="2161703"/>
            <a:ext cx="512467" cy="1271221"/>
          </a:xfrm>
          <a:prstGeom prst="downArrow">
            <a:avLst/>
          </a:prstGeom>
          <a:solidFill>
            <a:srgbClr val="8BB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1103629" y="3458314"/>
            <a:ext cx="43636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如「營運監理組」為選單中第 </a:t>
            </a:r>
            <a:r>
              <a:rPr lang="en-US" altLang="zh-TW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項 </a:t>
            </a:r>
            <a:r>
              <a:rPr lang="en-US" altLang="zh-TW" sz="2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21" name="內容版面配置區 2"/>
          <p:cNvSpPr txBox="1">
            <a:spLocks/>
          </p:cNvSpPr>
          <p:nvPr/>
        </p:nvSpPr>
        <p:spPr>
          <a:xfrm>
            <a:off x="465028" y="3994881"/>
            <a:ext cx="8493502" cy="95722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anose="05000000000000000000" pitchFamily="2" charset="2"/>
              <a:buChar char="ü"/>
              <a:defRPr sz="20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–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»"/>
              <a:defRPr sz="1800" kern="1200">
                <a:solidFill>
                  <a:schemeClr val="tx2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solidFill>
                  <a:schemeClr val="tx1"/>
                </a:solidFill>
              </a:rPr>
              <a:t>延伸應用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結合 </a:t>
            </a:r>
            <a:r>
              <a:rPr lang="en-US" altLang="zh-TW" dirty="0">
                <a:solidFill>
                  <a:schemeClr val="tx1"/>
                </a:solidFill>
              </a:rPr>
              <a:t>VLOOKUP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20" r="6042" b="44621"/>
          <a:stretch/>
        </p:blipFill>
        <p:spPr bwMode="auto">
          <a:xfrm>
            <a:off x="100060" y="4604127"/>
            <a:ext cx="8948905" cy="1835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5339147" y="5807915"/>
            <a:ext cx="28216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=VLOOKUP(G3,A2:E8,3,FALSE)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圓角矩形 21"/>
          <p:cNvSpPr/>
          <p:nvPr/>
        </p:nvSpPr>
        <p:spPr>
          <a:xfrm>
            <a:off x="6852587" y="4946696"/>
            <a:ext cx="762651" cy="2885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圓角矩形 23"/>
          <p:cNvSpPr/>
          <p:nvPr/>
        </p:nvSpPr>
        <p:spPr>
          <a:xfrm>
            <a:off x="5584070" y="5099096"/>
            <a:ext cx="583193" cy="2885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" name="弧形接點 5"/>
          <p:cNvCxnSpPr/>
          <p:nvPr/>
        </p:nvCxnSpPr>
        <p:spPr>
          <a:xfrm>
            <a:off x="5941175" y="5387596"/>
            <a:ext cx="580923" cy="420319"/>
          </a:xfrm>
          <a:prstGeom prst="curvedConnector3">
            <a:avLst>
              <a:gd name="adj1" fmla="val 50000"/>
            </a:avLst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圓角矩形 30"/>
          <p:cNvSpPr/>
          <p:nvPr/>
        </p:nvSpPr>
        <p:spPr>
          <a:xfrm>
            <a:off x="332882" y="4954846"/>
            <a:ext cx="4500375" cy="14847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矩形 39"/>
          <p:cNvSpPr/>
          <p:nvPr/>
        </p:nvSpPr>
        <p:spPr>
          <a:xfrm>
            <a:off x="158220" y="4466973"/>
            <a:ext cx="14368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最左欄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41" name="矩形 40"/>
          <p:cNvSpPr/>
          <p:nvPr/>
        </p:nvSpPr>
        <p:spPr>
          <a:xfrm>
            <a:off x="1886503" y="4476498"/>
            <a:ext cx="7157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</a:t>
            </a:r>
            <a:endParaRPr lang="en-US" altLang="zh-TW" sz="16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753193" y="4481507"/>
            <a:ext cx="7157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欄</a:t>
            </a:r>
            <a:endParaRPr lang="en-US" altLang="zh-TW" sz="16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5" name="Picture 7">
            <a:hlinkClick r:id="rId6" action="ppaction://hlinkfile"/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4644" y="4079547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49942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長條圖、折線圖並存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28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2592918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圖表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在顯示雙組資料時，兩者數據可能有明顯數值上的差異。若使用兩組長條圖並存，觀察分析不易；是故，可以透過「副座標軸」及「變更圖表類型」的方式，使長條圖、折線圖並存，增加圖表資料的易讀性。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例</a:t>
            </a:r>
            <a:r>
              <a:rPr lang="en-US" altLang="zh-TW" dirty="0">
                <a:solidFill>
                  <a:schemeClr val="tx1"/>
                </a:solidFill>
              </a:rPr>
              <a:t>: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520726"/>
              </p:ext>
            </p:extLst>
          </p:nvPr>
        </p:nvGraphicFramePr>
        <p:xfrm>
          <a:off x="143846" y="4060565"/>
          <a:ext cx="1992086" cy="178972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960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6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8288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</a:t>
                      </a:r>
                      <a:endParaRPr lang="zh-TW" altLang="en-US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比例</a:t>
                      </a:r>
                      <a:endParaRPr lang="zh-TW" altLang="en-US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2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12000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80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82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24000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72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2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31000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43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2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25000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57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2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19000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16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左-右雙向箭號 7"/>
          <p:cNvSpPr/>
          <p:nvPr/>
        </p:nvSpPr>
        <p:spPr>
          <a:xfrm>
            <a:off x="876299" y="4105469"/>
            <a:ext cx="466531" cy="242596"/>
          </a:xfrm>
          <a:prstGeom prst="left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577718" y="376043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數字差異大</a:t>
            </a:r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588" y="3630613"/>
            <a:ext cx="3292475" cy="2359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5262" y="3796593"/>
            <a:ext cx="3770923" cy="2111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2968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相對參照 </a:t>
            </a:r>
            <a:r>
              <a:rPr lang="en-US" altLang="zh-TW" sz="3600" dirty="0">
                <a:solidFill>
                  <a:schemeClr val="tx1"/>
                </a:solidFill>
              </a:rPr>
              <a:t>/ </a:t>
            </a:r>
            <a:r>
              <a:rPr lang="zh-TW" altLang="en-US" sz="3600" dirty="0">
                <a:solidFill>
                  <a:schemeClr val="tx1"/>
                </a:solidFill>
              </a:rPr>
              <a:t>絕對參照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2</a:t>
            </a:fld>
            <a:endParaRPr lang="zh-TW" altLang="en-US">
              <a:solidFill>
                <a:prstClr val="black"/>
              </a:solidFill>
            </a:endParaRPr>
          </a:p>
        </p:txBody>
      </p:sp>
      <p:sp>
        <p:nvSpPr>
          <p:cNvPr id="6" name="內容版面配置區 2"/>
          <p:cNvSpPr>
            <a:spLocks noGrp="1"/>
          </p:cNvSpPr>
          <p:nvPr>
            <p:ph idx="1"/>
          </p:nvPr>
        </p:nvSpPr>
        <p:spPr>
          <a:xfrm>
            <a:off x="369144" y="1232636"/>
            <a:ext cx="8405712" cy="2035666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相對參照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複製格式後，會參照相對位置的儲存格。</a:t>
            </a:r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en-US" dirty="0">
                <a:solidFill>
                  <a:schemeClr val="tx1"/>
                </a:solidFill>
              </a:rPr>
              <a:t>絕對參照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複製格式後，全部只參照固定的儲存格。</a:t>
            </a:r>
            <a:endParaRPr lang="en-US" altLang="zh-TW" dirty="0">
              <a:solidFill>
                <a:schemeClr val="tx1"/>
              </a:solidFill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56" t="19753" r="21110" b="43580"/>
          <a:stretch/>
        </p:blipFill>
        <p:spPr bwMode="auto">
          <a:xfrm>
            <a:off x="575944" y="3285601"/>
            <a:ext cx="3650673" cy="265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94" t="19201" r="21650" b="44400"/>
          <a:stretch/>
        </p:blipFill>
        <p:spPr bwMode="auto">
          <a:xfrm>
            <a:off x="5101329" y="3285601"/>
            <a:ext cx="3585783" cy="265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向右箭號 8"/>
          <p:cNvSpPr/>
          <p:nvPr/>
        </p:nvSpPr>
        <p:spPr>
          <a:xfrm>
            <a:off x="4306033" y="4383543"/>
            <a:ext cx="700644" cy="46158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2846856" y="4001636"/>
            <a:ext cx="400110" cy="1850909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dist"/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複製格式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AutoShape 6" descr="ãExcelãçåçæå°çµæ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4103" name="Picture 7">
            <a:hlinkClick r:id="rId4" action="ppaction://hlinkfile"/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745" y="5584613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1898578" y="3922812"/>
            <a:ext cx="1005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相對參照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191520" y="3919151"/>
            <a:ext cx="1005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絕對參照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942515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長條圖、折線圖並存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29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754787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製圖步驟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39037" y="1665580"/>
            <a:ext cx="35702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STEP</a:t>
            </a:r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</a:t>
            </a:r>
          </a:p>
          <a:p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先插入兩組數據的長條圖</a:t>
            </a:r>
          </a:p>
        </p:txBody>
      </p:sp>
      <p:sp>
        <p:nvSpPr>
          <p:cNvPr id="11" name="矩形 10"/>
          <p:cNvSpPr/>
          <p:nvPr/>
        </p:nvSpPr>
        <p:spPr>
          <a:xfrm>
            <a:off x="3931165" y="1665580"/>
            <a:ext cx="5416868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STEP</a:t>
            </a:r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</a:t>
            </a:r>
          </a:p>
          <a:p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在長條圖上右鍵點選「資料數列格式」</a:t>
            </a:r>
            <a:endParaRPr lang="en-US" altLang="zh-TW" sz="2400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r>
              <a:rPr lang="zh-TW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→</a:t>
            </a:r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數列選項</a:t>
            </a:r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: </a:t>
            </a:r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副座標軸</a:t>
            </a:r>
            <a:endParaRPr lang="en-US" altLang="zh-TW" sz="2400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r>
              <a:rPr lang="zh-TW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→</a:t>
            </a:r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得到較易判讀的雙組長條圖</a:t>
            </a:r>
            <a:endParaRPr lang="zh-TW" altLang="en-US" sz="2400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86" t="41058" r="42143" b="34533"/>
          <a:stretch/>
        </p:blipFill>
        <p:spPr bwMode="auto">
          <a:xfrm>
            <a:off x="4143905" y="3199265"/>
            <a:ext cx="2161390" cy="2186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6719" r="26458" b="25009"/>
          <a:stretch/>
        </p:blipFill>
        <p:spPr bwMode="auto">
          <a:xfrm>
            <a:off x="6388138" y="3199265"/>
            <a:ext cx="2451061" cy="2827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直線接點 14"/>
          <p:cNvCxnSpPr/>
          <p:nvPr/>
        </p:nvCxnSpPr>
        <p:spPr>
          <a:xfrm>
            <a:off x="125390" y="4612782"/>
            <a:ext cx="368385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>
            <a:off x="3809245" y="1756403"/>
            <a:ext cx="0" cy="2856379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右彎箭號 20"/>
          <p:cNvSpPr/>
          <p:nvPr/>
        </p:nvSpPr>
        <p:spPr>
          <a:xfrm flipH="1" flipV="1">
            <a:off x="3483398" y="6026300"/>
            <a:ext cx="3334822" cy="572620"/>
          </a:xfrm>
          <a:prstGeom prst="bentArrow">
            <a:avLst/>
          </a:prstGeom>
          <a:solidFill>
            <a:srgbClr val="8BB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向下箭號 21"/>
          <p:cNvSpPr/>
          <p:nvPr/>
        </p:nvSpPr>
        <p:spPr>
          <a:xfrm rot="16200000">
            <a:off x="6252150" y="4294910"/>
            <a:ext cx="271976" cy="556523"/>
          </a:xfrm>
          <a:prstGeom prst="downArrow">
            <a:avLst/>
          </a:prstGeom>
          <a:solidFill>
            <a:srgbClr val="8BB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3" name="Picture 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19" y="2450410"/>
            <a:ext cx="2873328" cy="2058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19" y="4709160"/>
            <a:ext cx="2912879" cy="2087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7">
            <a:hlinkClick r:id="rId7" action="ppaction://hlinkfile"/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144" y="1105156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89502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8426" y="2501306"/>
            <a:ext cx="3953436" cy="22135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長條圖、折線圖並存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30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754787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製圖步驟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761552" y="1670311"/>
            <a:ext cx="44935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STEP</a:t>
            </a:r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</a:t>
            </a:r>
          </a:p>
          <a:p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將其中一組長條圖轉換成折線圖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66" t="17100" r="36667" b="47779"/>
          <a:stretch/>
        </p:blipFill>
        <p:spPr bwMode="auto">
          <a:xfrm>
            <a:off x="944866" y="3921650"/>
            <a:ext cx="4126910" cy="2814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18" t="38429" r="65981" b="43289"/>
          <a:stretch/>
        </p:blipFill>
        <p:spPr bwMode="auto">
          <a:xfrm>
            <a:off x="683568" y="2564904"/>
            <a:ext cx="1609710" cy="1880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87364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長條圖、折線圖並存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31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754787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鐵路月報、季報統計圖表應用</a:t>
            </a:r>
            <a:endParaRPr lang="en-US" altLang="zh-TW" dirty="0">
              <a:solidFill>
                <a:schemeClr val="tx1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003753"/>
              </p:ext>
            </p:extLst>
          </p:nvPr>
        </p:nvGraphicFramePr>
        <p:xfrm>
          <a:off x="292100" y="2398713"/>
          <a:ext cx="3149600" cy="29432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29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57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06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02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907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月份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平均日班次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平均日運量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假日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六、日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平日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107 / 4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51.6 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6,753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2,124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50.9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3,659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1,642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51.3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3,065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1,621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57.2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4,417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2,542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53.0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4,158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2,730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57.0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3,328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1,569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57.7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4,849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2,511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57.8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4,161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2,605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58.7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5,537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2,895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 / 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58.8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4,377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2,700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62.5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10,264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2,293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62.7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7,757 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</a:t>
                      </a:r>
                      <a:r>
                        <a:rPr lang="en-US" altLang="zh-TW" sz="12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3,901 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2650286"/>
            <a:ext cx="5543550" cy="2505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7">
            <a:hlinkClick r:id="rId4" action="ppaction://hlinkfile"/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844" y="2191006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03323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動態式圖表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32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1445480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圖表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通常圖表設定為固定的欄列範圍，然檔案更新時無法立即呈現依時性的變化，因此可藉由「定義名稱」，修改成動態範圍。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05737" y="2582302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STEP</a:t>
            </a:r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</a:t>
            </a:r>
          </a:p>
          <a:p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新增長條圖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23" r="76181" b="38564"/>
          <a:stretch/>
        </p:blipFill>
        <p:spPr bwMode="auto">
          <a:xfrm>
            <a:off x="505737" y="3435664"/>
            <a:ext cx="2049729" cy="1956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175" y="3182671"/>
            <a:ext cx="4273550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矩形 13"/>
          <p:cNvSpPr/>
          <p:nvPr/>
        </p:nvSpPr>
        <p:spPr>
          <a:xfrm>
            <a:off x="594214" y="5859757"/>
            <a:ext cx="80735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☆ 若欲新增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109</a:t>
            </a:r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年資料，原本必須在手動輸入完資料後，重新插入圖表，無法自動更新。</a:t>
            </a:r>
            <a:endParaRPr lang="en-US" altLang="zh-TW" sz="16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Picture 7">
            <a:hlinkClick r:id="rId5" action="ppaction://hlinkfile"/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019" y="2709684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41782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動態式圖表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33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1445480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圖表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通常圖表設定為固定的欄列範圍，然檔案更新時無法立即呈現依時性的變化，因此可藉由「定義名稱」，修改成動態範圍。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9537" y="2582302"/>
            <a:ext cx="20313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STEP</a:t>
            </a:r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</a:t>
            </a:r>
          </a:p>
          <a:p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新增定義名稱</a:t>
            </a:r>
          </a:p>
        </p:txBody>
      </p:sp>
      <p:pic>
        <p:nvPicPr>
          <p:cNvPr id="5121" name="Picture 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229" b="45000"/>
          <a:stretch/>
        </p:blipFill>
        <p:spPr bwMode="auto">
          <a:xfrm>
            <a:off x="2526176" y="2507656"/>
            <a:ext cx="6379417" cy="3812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圓角矩形 8"/>
          <p:cNvSpPr/>
          <p:nvPr/>
        </p:nvSpPr>
        <p:spPr>
          <a:xfrm>
            <a:off x="4053849" y="2596214"/>
            <a:ext cx="302127" cy="25672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5316592" y="3717348"/>
            <a:ext cx="477718" cy="1437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圓角矩形 10"/>
          <p:cNvSpPr/>
          <p:nvPr/>
        </p:nvSpPr>
        <p:spPr>
          <a:xfrm>
            <a:off x="5738326" y="2835559"/>
            <a:ext cx="317241" cy="47680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23" r="76181" b="38564"/>
          <a:stretch/>
        </p:blipFill>
        <p:spPr bwMode="auto">
          <a:xfrm>
            <a:off x="429537" y="3435664"/>
            <a:ext cx="2049729" cy="1956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2788930" y="4963923"/>
            <a:ext cx="60107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年份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=OFFSET(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1!$A$2,0,0,COUNTA(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1!$A:$A)-1,1)</a:t>
            </a: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旅客人數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=OFFSET(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1!$B$2,0,0,COUNTA(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1!$B:$B)-1,1)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262855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動態式圖表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34</a:t>
            </a:fld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內容版面配置區 2"/>
          <p:cNvSpPr>
            <a:spLocks noGrp="1"/>
          </p:cNvSpPr>
          <p:nvPr>
            <p:ph idx="1"/>
          </p:nvPr>
        </p:nvSpPr>
        <p:spPr>
          <a:xfrm>
            <a:off x="369144" y="1232633"/>
            <a:ext cx="8493502" cy="1445480"/>
          </a:xfrm>
          <a:noFill/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圖表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通常圖表設定為固定的欄列範圍，然檔案更新時無法立即呈現依時性的變化，因此可藉由「定義名稱」，修改成動態範圍。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9537" y="2582302"/>
            <a:ext cx="20313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STEP</a:t>
            </a:r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en-US" altLang="zh-TW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</a:t>
            </a:r>
          </a:p>
          <a:p>
            <a:r>
              <a:rPr lang="zh-TW" altLang="en-US" sz="2400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修改圖表公式</a:t>
            </a:r>
          </a:p>
        </p:txBody>
      </p:sp>
      <p:sp>
        <p:nvSpPr>
          <p:cNvPr id="5" name="矩形 4"/>
          <p:cNvSpPr/>
          <p:nvPr/>
        </p:nvSpPr>
        <p:spPr>
          <a:xfrm>
            <a:off x="244476" y="5954433"/>
            <a:ext cx="427354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=SERIES(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1!$B$1,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1!$A$2:$A$8,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1!$B$2:$B$8,1)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" y="3413299"/>
            <a:ext cx="4273550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矩形 5"/>
          <p:cNvSpPr/>
          <p:nvPr/>
        </p:nvSpPr>
        <p:spPr>
          <a:xfrm>
            <a:off x="4721225" y="5949998"/>
            <a:ext cx="4184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=SERIES(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1!$B$1,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1!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年份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工作表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1!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旅客人數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,1)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864344" y="3055292"/>
            <a:ext cx="39873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☆ 隨著表格新增資料，圖表可以自動更新</a:t>
            </a:r>
            <a:r>
              <a:rPr lang="en-US" altLang="zh-TW" sz="16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775" y="3409156"/>
            <a:ext cx="4273550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1094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邏輯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69144" y="1232635"/>
            <a:ext cx="8405712" cy="4215665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AND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AND (</a:t>
            </a:r>
            <a:r>
              <a:rPr lang="zh-TW" altLang="en-US" dirty="0">
                <a:solidFill>
                  <a:schemeClr val="tx1"/>
                </a:solidFill>
              </a:rPr>
              <a:t>引數</a:t>
            </a:r>
            <a:r>
              <a:rPr lang="en-US" altLang="zh-TW" dirty="0">
                <a:solidFill>
                  <a:schemeClr val="tx1"/>
                </a:solidFill>
              </a:rPr>
              <a:t>1, </a:t>
            </a:r>
            <a:r>
              <a:rPr lang="zh-TW" altLang="en-US" dirty="0">
                <a:solidFill>
                  <a:schemeClr val="tx1"/>
                </a:solidFill>
              </a:rPr>
              <a:t>引數</a:t>
            </a:r>
            <a:r>
              <a:rPr lang="en-US" altLang="zh-TW" dirty="0">
                <a:solidFill>
                  <a:schemeClr val="tx1"/>
                </a:solidFill>
              </a:rPr>
              <a:t>2, </a:t>
            </a:r>
            <a:r>
              <a:rPr lang="zh-TW" altLang="en-US" dirty="0">
                <a:solidFill>
                  <a:schemeClr val="tx1"/>
                </a:solidFill>
              </a:rPr>
              <a:t>引數</a:t>
            </a:r>
            <a:r>
              <a:rPr lang="en-US" altLang="zh-TW" dirty="0">
                <a:solidFill>
                  <a:schemeClr val="tx1"/>
                </a:solidFill>
              </a:rPr>
              <a:t>3, …)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檢查</a:t>
            </a:r>
            <a:r>
              <a:rPr lang="zh-TW" altLang="en-US" b="1" dirty="0">
                <a:solidFill>
                  <a:schemeClr val="tx1"/>
                </a:solidFill>
              </a:rPr>
              <a:t>所有的引數</a:t>
            </a:r>
            <a:r>
              <a:rPr lang="zh-TW" altLang="en-US" dirty="0">
                <a:solidFill>
                  <a:schemeClr val="tx1"/>
                </a:solidFill>
              </a:rPr>
              <a:t>是否皆為</a:t>
            </a:r>
            <a:r>
              <a:rPr lang="en-US" altLang="zh-TW" dirty="0">
                <a:solidFill>
                  <a:schemeClr val="tx1"/>
                </a:solidFill>
              </a:rPr>
              <a:t>TRUE</a:t>
            </a:r>
            <a:r>
              <a:rPr lang="zh-TW" altLang="en-US" dirty="0">
                <a:solidFill>
                  <a:schemeClr val="tx1"/>
                </a:solidFill>
              </a:rPr>
              <a:t>。若是，回傳</a:t>
            </a:r>
            <a:r>
              <a:rPr lang="en-US" altLang="zh-TW" dirty="0">
                <a:solidFill>
                  <a:schemeClr val="tx1"/>
                </a:solidFill>
              </a:rPr>
              <a:t>TRUE</a:t>
            </a:r>
            <a:r>
              <a:rPr lang="zh-TW" altLang="en-US" dirty="0">
                <a:solidFill>
                  <a:schemeClr val="tx1"/>
                </a:solidFill>
              </a:rPr>
              <a:t>；否則回傳</a:t>
            </a:r>
            <a:r>
              <a:rPr lang="en-US" altLang="zh-TW" dirty="0">
                <a:solidFill>
                  <a:schemeClr val="tx1"/>
                </a:solidFill>
              </a:rPr>
              <a:t>FALSE</a:t>
            </a:r>
            <a:r>
              <a:rPr lang="zh-TW" altLang="en-US" dirty="0">
                <a:solidFill>
                  <a:schemeClr val="tx1"/>
                </a:solidFill>
              </a:rPr>
              <a:t>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OR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OR (</a:t>
            </a:r>
            <a:r>
              <a:rPr lang="zh-TW" altLang="en-US" dirty="0">
                <a:solidFill>
                  <a:schemeClr val="tx1"/>
                </a:solidFill>
              </a:rPr>
              <a:t>引數</a:t>
            </a:r>
            <a:r>
              <a:rPr lang="en-US" altLang="zh-TW" dirty="0">
                <a:solidFill>
                  <a:schemeClr val="tx1"/>
                </a:solidFill>
              </a:rPr>
              <a:t>1, </a:t>
            </a:r>
            <a:r>
              <a:rPr lang="zh-TW" altLang="en-US" dirty="0">
                <a:solidFill>
                  <a:schemeClr val="tx1"/>
                </a:solidFill>
              </a:rPr>
              <a:t>引數</a:t>
            </a:r>
            <a:r>
              <a:rPr lang="en-US" altLang="zh-TW" dirty="0">
                <a:solidFill>
                  <a:schemeClr val="tx1"/>
                </a:solidFill>
              </a:rPr>
              <a:t>2, </a:t>
            </a:r>
            <a:r>
              <a:rPr lang="zh-TW" altLang="en-US" dirty="0">
                <a:solidFill>
                  <a:schemeClr val="tx1"/>
                </a:solidFill>
              </a:rPr>
              <a:t>引數</a:t>
            </a:r>
            <a:r>
              <a:rPr lang="en-US" altLang="zh-TW" dirty="0">
                <a:solidFill>
                  <a:schemeClr val="tx1"/>
                </a:solidFill>
              </a:rPr>
              <a:t>3, …)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檢查是否有</a:t>
            </a:r>
            <a:r>
              <a:rPr lang="zh-TW" altLang="en-US" b="1" dirty="0">
                <a:solidFill>
                  <a:schemeClr val="tx1"/>
                </a:solidFill>
              </a:rPr>
              <a:t>任一引數</a:t>
            </a:r>
            <a:r>
              <a:rPr lang="zh-TW" altLang="en-US" dirty="0">
                <a:solidFill>
                  <a:schemeClr val="tx1"/>
                </a:solidFill>
              </a:rPr>
              <a:t>為</a:t>
            </a:r>
            <a:r>
              <a:rPr lang="en-US" altLang="zh-TW" dirty="0">
                <a:solidFill>
                  <a:schemeClr val="tx1"/>
                </a:solidFill>
              </a:rPr>
              <a:t>TRUE</a:t>
            </a:r>
            <a:r>
              <a:rPr lang="zh-TW" altLang="en-US" dirty="0">
                <a:solidFill>
                  <a:schemeClr val="tx1"/>
                </a:solidFill>
              </a:rPr>
              <a:t>。若是，回傳</a:t>
            </a:r>
            <a:r>
              <a:rPr lang="en-US" altLang="zh-TW" dirty="0">
                <a:solidFill>
                  <a:schemeClr val="tx1"/>
                </a:solidFill>
              </a:rPr>
              <a:t>TRUE</a:t>
            </a:r>
            <a:r>
              <a:rPr lang="zh-TW" altLang="en-US" dirty="0">
                <a:solidFill>
                  <a:schemeClr val="tx1"/>
                </a:solidFill>
              </a:rPr>
              <a:t>；否則回傳</a:t>
            </a:r>
            <a:r>
              <a:rPr lang="en-US" altLang="zh-TW" dirty="0">
                <a:solidFill>
                  <a:schemeClr val="tx1"/>
                </a:solidFill>
              </a:rPr>
              <a:t>FALSE</a:t>
            </a:r>
            <a:r>
              <a:rPr lang="zh-TW" altLang="en-US" dirty="0">
                <a:solidFill>
                  <a:schemeClr val="tx1"/>
                </a:solidFill>
              </a:rPr>
              <a:t>。</a:t>
            </a: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3</a:t>
            </a:fld>
            <a:endParaRPr lang="zh-TW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580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邏輯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69144" y="1232635"/>
            <a:ext cx="8405712" cy="3440966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IF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IF (</a:t>
            </a:r>
            <a:r>
              <a:rPr lang="zh-TW" altLang="en-US" dirty="0">
                <a:solidFill>
                  <a:schemeClr val="tx1"/>
                </a:solidFill>
              </a:rPr>
              <a:t>邏輯測驗</a:t>
            </a:r>
            <a:r>
              <a:rPr lang="en-US" altLang="zh-TW" dirty="0">
                <a:solidFill>
                  <a:schemeClr val="tx1"/>
                </a:solidFill>
              </a:rPr>
              <a:t>, TRUE, FALSE)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檢查是否符合</a:t>
            </a:r>
            <a:r>
              <a:rPr lang="zh-TW" altLang="en-US" b="1" dirty="0">
                <a:solidFill>
                  <a:schemeClr val="tx1"/>
                </a:solidFill>
              </a:rPr>
              <a:t>邏輯測驗之條件</a:t>
            </a:r>
            <a:r>
              <a:rPr lang="zh-TW" altLang="en-US" dirty="0">
                <a:solidFill>
                  <a:schemeClr val="tx1"/>
                </a:solidFill>
              </a:rPr>
              <a:t>，若是，回傳</a:t>
            </a:r>
            <a:r>
              <a:rPr lang="en-US" altLang="zh-TW" dirty="0">
                <a:solidFill>
                  <a:schemeClr val="tx1"/>
                </a:solidFill>
              </a:rPr>
              <a:t>TRUE</a:t>
            </a:r>
            <a:r>
              <a:rPr lang="zh-TW" altLang="en-US" dirty="0">
                <a:solidFill>
                  <a:schemeClr val="tx1"/>
                </a:solidFill>
              </a:rPr>
              <a:t>；否則回傳</a:t>
            </a:r>
            <a:r>
              <a:rPr lang="en-US" altLang="zh-TW" dirty="0">
                <a:solidFill>
                  <a:schemeClr val="tx1"/>
                </a:solidFill>
              </a:rPr>
              <a:t>FALSE</a:t>
            </a:r>
            <a:r>
              <a:rPr lang="zh-TW" altLang="en-US" dirty="0">
                <a:solidFill>
                  <a:schemeClr val="tx1"/>
                </a:solidFill>
              </a:rPr>
              <a:t>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IF (</a:t>
            </a:r>
            <a:r>
              <a:rPr lang="zh-TW" altLang="en-US" dirty="0">
                <a:solidFill>
                  <a:schemeClr val="tx1"/>
                </a:solidFill>
              </a:rPr>
              <a:t>邏輯測驗</a:t>
            </a:r>
            <a:r>
              <a:rPr lang="en-US" altLang="zh-TW" dirty="0">
                <a:solidFill>
                  <a:schemeClr val="tx1"/>
                </a:solidFill>
              </a:rPr>
              <a:t>1, A, IF (</a:t>
            </a:r>
            <a:r>
              <a:rPr lang="zh-TW" altLang="en-US" dirty="0">
                <a:solidFill>
                  <a:schemeClr val="tx1"/>
                </a:solidFill>
              </a:rPr>
              <a:t>邏輯測驗</a:t>
            </a:r>
            <a:r>
              <a:rPr lang="en-US" altLang="zh-TW" dirty="0">
                <a:solidFill>
                  <a:schemeClr val="tx1"/>
                </a:solidFill>
              </a:rPr>
              <a:t>2, B, C))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使用巢狀迴圈，可以有多重判斷的效果。如同：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4</a:t>
            </a:fld>
            <a:endParaRPr lang="zh-TW" altLang="en-US">
              <a:solidFill>
                <a:prstClr val="black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335086" y="4368852"/>
            <a:ext cx="4572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If (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邏輯測驗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TRUE)</a:t>
            </a:r>
          </a:p>
          <a:p>
            <a:pPr marL="0" indent="0">
              <a:buNone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 A ;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Else if (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邏輯測驗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FALSE)</a:t>
            </a:r>
          </a:p>
          <a:p>
            <a:pPr marL="0" indent="0">
              <a:buNone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If (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邏輯測驗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TRUE)</a:t>
            </a:r>
          </a:p>
          <a:p>
            <a:pPr marL="0" indent="0">
              <a:buNone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 B ;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Else if (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邏輯測驗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FALSE)</a:t>
            </a:r>
          </a:p>
          <a:p>
            <a:pPr marL="0" indent="0">
              <a:buNone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 C ;</a:t>
            </a:r>
          </a:p>
        </p:txBody>
      </p:sp>
      <p:sp>
        <p:nvSpPr>
          <p:cNvPr id="6" name="菱形 5"/>
          <p:cNvSpPr/>
          <p:nvPr/>
        </p:nvSpPr>
        <p:spPr>
          <a:xfrm>
            <a:off x="4846636" y="4672574"/>
            <a:ext cx="2120900" cy="406400"/>
          </a:xfrm>
          <a:prstGeom prst="diamond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邏輯測驗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圓角矩形 6"/>
          <p:cNvSpPr/>
          <p:nvPr/>
        </p:nvSpPr>
        <p:spPr>
          <a:xfrm>
            <a:off x="7451723" y="4672574"/>
            <a:ext cx="796925" cy="406400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endParaRPr lang="zh-TW" altLang="en-US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5508622" y="6171174"/>
            <a:ext cx="796925" cy="406400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</a:t>
            </a:r>
            <a:endParaRPr lang="zh-TW" altLang="en-US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菱形 8"/>
          <p:cNvSpPr/>
          <p:nvPr/>
        </p:nvSpPr>
        <p:spPr>
          <a:xfrm>
            <a:off x="4846636" y="5434574"/>
            <a:ext cx="2120900" cy="406400"/>
          </a:xfrm>
          <a:prstGeom prst="diamond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邏輯測驗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7451722" y="5434574"/>
            <a:ext cx="796925" cy="406400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</a:t>
            </a:r>
            <a:endParaRPr lang="zh-TW" altLang="en-US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1" name="直線單箭頭接點 10"/>
          <p:cNvCxnSpPr>
            <a:stCxn id="6" idx="2"/>
            <a:endCxn id="9" idx="0"/>
          </p:cNvCxnSpPr>
          <p:nvPr/>
        </p:nvCxnSpPr>
        <p:spPr>
          <a:xfrm>
            <a:off x="5907086" y="5078974"/>
            <a:ext cx="0" cy="35560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/>
          <p:cNvCxnSpPr>
            <a:stCxn id="9" idx="2"/>
            <a:endCxn id="8" idx="0"/>
          </p:cNvCxnSpPr>
          <p:nvPr/>
        </p:nvCxnSpPr>
        <p:spPr>
          <a:xfrm flipH="1">
            <a:off x="5907085" y="5840974"/>
            <a:ext cx="1" cy="33020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endCxn id="7" idx="1"/>
          </p:cNvCxnSpPr>
          <p:nvPr/>
        </p:nvCxnSpPr>
        <p:spPr>
          <a:xfrm>
            <a:off x="6840536" y="4875774"/>
            <a:ext cx="611187" cy="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>
            <a:stCxn id="9" idx="3"/>
            <a:endCxn id="10" idx="1"/>
          </p:cNvCxnSpPr>
          <p:nvPr/>
        </p:nvCxnSpPr>
        <p:spPr>
          <a:xfrm>
            <a:off x="6967536" y="5637774"/>
            <a:ext cx="484186" cy="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>
            <a:off x="6967536" y="4536194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6993683" y="5265297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5491951" y="5087497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5491951" y="5802017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0679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文字處理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05712" cy="4964966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RIGHT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RIGHT (</a:t>
            </a:r>
            <a:r>
              <a:rPr lang="zh-TW" altLang="en-US" dirty="0">
                <a:solidFill>
                  <a:schemeClr val="tx1"/>
                </a:solidFill>
              </a:rPr>
              <a:t>儲存格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文字長度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從字串的</a:t>
            </a:r>
            <a:r>
              <a:rPr lang="zh-TW" altLang="en-US" b="1" dirty="0">
                <a:solidFill>
                  <a:schemeClr val="tx1"/>
                </a:solidFill>
              </a:rPr>
              <a:t>最後一個字元開始，</a:t>
            </a:r>
            <a:r>
              <a:rPr lang="zh-TW" altLang="en-US" dirty="0">
                <a:solidFill>
                  <a:schemeClr val="tx1"/>
                </a:solidFill>
              </a:rPr>
              <a:t>傳回特定長度的所有字元。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例</a:t>
            </a:r>
            <a:r>
              <a:rPr lang="en-US" altLang="zh-TW" dirty="0">
                <a:solidFill>
                  <a:schemeClr val="tx1"/>
                </a:solidFill>
              </a:rPr>
              <a:t>:</a:t>
            </a: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LEFT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LEFT (</a:t>
            </a:r>
            <a:r>
              <a:rPr lang="zh-TW" altLang="en-US" dirty="0">
                <a:solidFill>
                  <a:schemeClr val="tx1"/>
                </a:solidFill>
              </a:rPr>
              <a:t>儲存格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文字長度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從字串的</a:t>
            </a:r>
            <a:r>
              <a:rPr lang="zh-TW" altLang="en-US" b="1" dirty="0">
                <a:solidFill>
                  <a:schemeClr val="tx1"/>
                </a:solidFill>
              </a:rPr>
              <a:t>第一個字元開始，</a:t>
            </a:r>
            <a:r>
              <a:rPr lang="zh-TW" altLang="en-US" dirty="0">
                <a:solidFill>
                  <a:schemeClr val="tx1"/>
                </a:solidFill>
              </a:rPr>
              <a:t>傳回特定長度的所有字元。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例</a:t>
            </a:r>
            <a:r>
              <a:rPr lang="en-US" altLang="zh-TW" dirty="0">
                <a:solidFill>
                  <a:schemeClr val="tx1"/>
                </a:solidFill>
              </a:rPr>
              <a:t>:</a:t>
            </a: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5</a:t>
            </a:fld>
            <a:endParaRPr lang="zh-TW" altLang="en-US">
              <a:solidFill>
                <a:prstClr val="black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87" t="19900" r="17084" b="54815"/>
          <a:stretch/>
        </p:blipFill>
        <p:spPr bwMode="auto">
          <a:xfrm>
            <a:off x="4619483" y="2627127"/>
            <a:ext cx="2424834" cy="1073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94" t="19900" r="16925" b="55600"/>
          <a:stretch/>
        </p:blipFill>
        <p:spPr bwMode="auto">
          <a:xfrm>
            <a:off x="1123355" y="2627127"/>
            <a:ext cx="2545506" cy="1073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向右箭號 21"/>
          <p:cNvSpPr/>
          <p:nvPr/>
        </p:nvSpPr>
        <p:spPr>
          <a:xfrm>
            <a:off x="3776353" y="2982259"/>
            <a:ext cx="700644" cy="46158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向右箭號 28"/>
          <p:cNvSpPr/>
          <p:nvPr/>
        </p:nvSpPr>
        <p:spPr>
          <a:xfrm>
            <a:off x="3829774" y="5499398"/>
            <a:ext cx="700644" cy="46158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87" t="19900" r="11413" b="54900"/>
          <a:stretch/>
        </p:blipFill>
        <p:spPr bwMode="auto">
          <a:xfrm>
            <a:off x="4619483" y="5254716"/>
            <a:ext cx="2535862" cy="950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94" t="18500" r="11020" b="55600"/>
          <a:stretch/>
        </p:blipFill>
        <p:spPr bwMode="auto">
          <a:xfrm>
            <a:off x="1123353" y="5232077"/>
            <a:ext cx="2518727" cy="950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文字方塊 22"/>
          <p:cNvSpPr txBox="1"/>
          <p:nvPr/>
        </p:nvSpPr>
        <p:spPr>
          <a:xfrm>
            <a:off x="490118" y="6319636"/>
            <a:ext cx="38594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☆ 空白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(Space)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也是一個字元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!!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57875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文字處理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6</a:t>
            </a:fld>
            <a:endParaRPr lang="zh-TW" altLang="en-US">
              <a:solidFill>
                <a:prstClr val="black"/>
              </a:solidFill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05712" cy="4964966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MID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MID (</a:t>
            </a:r>
            <a:r>
              <a:rPr lang="zh-TW" altLang="en-US" dirty="0">
                <a:solidFill>
                  <a:schemeClr val="tx1"/>
                </a:solidFill>
              </a:rPr>
              <a:t>儲存格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開始位置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文字長度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傳回從字串中的</a:t>
            </a:r>
            <a:r>
              <a:rPr lang="zh-TW" altLang="en-US" b="1" dirty="0">
                <a:solidFill>
                  <a:schemeClr val="tx1"/>
                </a:solidFill>
              </a:rPr>
              <a:t>某個起始位置到指定長度</a:t>
            </a:r>
            <a:r>
              <a:rPr lang="zh-TW" altLang="en-US" dirty="0">
                <a:solidFill>
                  <a:schemeClr val="tx1"/>
                </a:solidFill>
              </a:rPr>
              <a:t>之間的字元。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例</a:t>
            </a:r>
            <a:r>
              <a:rPr lang="en-US" altLang="zh-TW" dirty="0">
                <a:solidFill>
                  <a:schemeClr val="tx1"/>
                </a:solidFill>
              </a:rPr>
              <a:t>:</a:t>
            </a: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LEN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LEN (</a:t>
            </a:r>
            <a:r>
              <a:rPr lang="zh-TW" altLang="en-US" dirty="0">
                <a:solidFill>
                  <a:schemeClr val="tx1"/>
                </a:solidFill>
              </a:rPr>
              <a:t>儲存格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開始位置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文字長度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傳回字串的字元個數。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例</a:t>
            </a:r>
            <a:r>
              <a:rPr lang="en-US" altLang="zh-TW" dirty="0">
                <a:solidFill>
                  <a:schemeClr val="tx1"/>
                </a:solidFill>
              </a:rPr>
              <a:t>:</a:t>
            </a:r>
          </a:p>
          <a:p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tx1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93" t="19334" r="17120" b="55467"/>
          <a:stretch/>
        </p:blipFill>
        <p:spPr bwMode="auto">
          <a:xfrm>
            <a:off x="4626575" y="2660973"/>
            <a:ext cx="2518725" cy="107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94" t="20601" r="16925" b="54900"/>
          <a:stretch/>
        </p:blipFill>
        <p:spPr bwMode="auto">
          <a:xfrm>
            <a:off x="1123354" y="2672848"/>
            <a:ext cx="2518725" cy="106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向右箭號 16"/>
          <p:cNvSpPr/>
          <p:nvPr/>
        </p:nvSpPr>
        <p:spPr>
          <a:xfrm>
            <a:off x="3776353" y="2982259"/>
            <a:ext cx="700644" cy="46158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35" t="19048" r="16904" b="55273"/>
          <a:stretch/>
        </p:blipFill>
        <p:spPr bwMode="auto">
          <a:xfrm>
            <a:off x="1160495" y="5200478"/>
            <a:ext cx="2518725" cy="1120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73" t="19065" r="17301" b="55538"/>
          <a:stretch/>
        </p:blipFill>
        <p:spPr bwMode="auto">
          <a:xfrm>
            <a:off x="4626575" y="5200478"/>
            <a:ext cx="2518725" cy="113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向右箭號 22"/>
          <p:cNvSpPr/>
          <p:nvPr/>
        </p:nvSpPr>
        <p:spPr>
          <a:xfrm>
            <a:off x="3829774" y="5499398"/>
            <a:ext cx="700644" cy="46158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文字方塊 23"/>
          <p:cNvSpPr txBox="1"/>
          <p:nvPr/>
        </p:nvSpPr>
        <p:spPr>
          <a:xfrm>
            <a:off x="490118" y="6319636"/>
            <a:ext cx="38594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☆ 空白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(Space)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也是一個字元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!!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67009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文字處理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7</a:t>
            </a:fld>
            <a:endParaRPr lang="zh-TW" altLang="en-US">
              <a:solidFill>
                <a:prstClr val="black"/>
              </a:solidFill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8405712" cy="1788012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FIND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=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FIND (</a:t>
            </a:r>
            <a:r>
              <a:rPr lang="zh-TW" altLang="en-US" dirty="0">
                <a:solidFill>
                  <a:schemeClr val="tx1"/>
                </a:solidFill>
              </a:rPr>
              <a:t>字串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儲存格</a:t>
            </a:r>
            <a:r>
              <a:rPr lang="en-US" altLang="zh-TW" dirty="0">
                <a:solidFill>
                  <a:schemeClr val="tx1"/>
                </a:solidFill>
              </a:rPr>
              <a:t>, </a:t>
            </a:r>
            <a:r>
              <a:rPr lang="zh-TW" altLang="en-US" dirty="0">
                <a:solidFill>
                  <a:schemeClr val="tx1"/>
                </a:solidFill>
              </a:rPr>
              <a:t>開始位置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傳回儲存格中，特定字串所在的起始位置。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例</a:t>
            </a:r>
            <a:r>
              <a:rPr lang="en-US" altLang="zh-TW" dirty="0">
                <a:solidFill>
                  <a:schemeClr val="tx1"/>
                </a:solidFill>
              </a:rPr>
              <a:t>: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擷取</a:t>
            </a:r>
            <a:r>
              <a:rPr lang="en-US" altLang="zh-TW" dirty="0">
                <a:solidFill>
                  <a:schemeClr val="tx1"/>
                </a:solidFill>
              </a:rPr>
              <a:t>B1</a:t>
            </a:r>
            <a:r>
              <a:rPr lang="zh-TW" altLang="en-US" dirty="0">
                <a:solidFill>
                  <a:schemeClr val="tx1"/>
                </a:solidFill>
              </a:rPr>
              <a:t>中「通」</a:t>
            </a:r>
            <a:r>
              <a:rPr lang="en-US" altLang="zh-TW" dirty="0">
                <a:solidFill>
                  <a:schemeClr val="tx1"/>
                </a:solidFill>
              </a:rPr>
              <a:t>~</a:t>
            </a:r>
            <a:r>
              <a:rPr lang="zh-TW" altLang="en-US" dirty="0">
                <a:solidFill>
                  <a:schemeClr val="tx1"/>
                </a:solidFill>
              </a:rPr>
              <a:t>「道」所有字元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endParaRPr lang="en-US" altLang="zh-TW" dirty="0">
              <a:solidFill>
                <a:schemeClr val="tx1"/>
              </a:solidFill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490118" y="6319636"/>
            <a:ext cx="38594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☆ 空白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(Space)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也是一個字元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!!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" t="21446" r="6587" b="57390"/>
          <a:stretch/>
        </p:blipFill>
        <p:spPr bwMode="auto">
          <a:xfrm>
            <a:off x="69850" y="3023332"/>
            <a:ext cx="9010650" cy="11513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文字方塊 17"/>
          <p:cNvSpPr txBox="1"/>
          <p:nvPr/>
        </p:nvSpPr>
        <p:spPr>
          <a:xfrm>
            <a:off x="594893" y="4319386"/>
            <a:ext cx="71013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MID(B1,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FIND("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通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",B1),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FIND("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道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",B1)-FIND("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通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",B1)+1)</a:t>
            </a:r>
            <a:endParaRPr lang="zh-TW" alt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6" name="直線接點 5"/>
          <p:cNvCxnSpPr/>
          <p:nvPr/>
        </p:nvCxnSpPr>
        <p:spPr>
          <a:xfrm>
            <a:off x="1708150" y="4657940"/>
            <a:ext cx="123825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 flipV="1">
            <a:off x="3111349" y="4657940"/>
            <a:ext cx="2908451" cy="339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2154821" y="4661330"/>
            <a:ext cx="3449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4089249" y="4661330"/>
            <a:ext cx="1511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 – 2 + 1 (=4)</a:t>
            </a:r>
            <a:endParaRPr lang="zh-TW" alt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05472" y="5055216"/>
            <a:ext cx="3675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  MID (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儲存格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開始位置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文字長度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  ]</a:t>
            </a:r>
          </a:p>
        </p:txBody>
      </p:sp>
    </p:spTree>
    <p:extLst>
      <p:ext uri="{BB962C8B-B14F-4D97-AF65-F5344CB8AC3E}">
        <p14:creationId xmlns:p14="http://schemas.microsoft.com/office/powerpoint/2010/main" val="3054655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chemeClr val="tx1"/>
                </a:solidFill>
              </a:rPr>
              <a:t>文字處理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>
                <a:solidFill>
                  <a:prstClr val="black"/>
                </a:solidFill>
              </a:rPr>
              <a:pPr/>
              <a:t>8</a:t>
            </a:fld>
            <a:endParaRPr lang="zh-TW" altLang="en-US">
              <a:solidFill>
                <a:prstClr val="black"/>
              </a:solidFill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369144" y="1232634"/>
            <a:ext cx="5814048" cy="920016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綜合應用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地址處理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如何</a:t>
            </a:r>
            <a:r>
              <a:rPr lang="zh-TW" altLang="en-US" b="1" dirty="0">
                <a:solidFill>
                  <a:schemeClr val="tx1"/>
                </a:solidFill>
              </a:rPr>
              <a:t>有效</a:t>
            </a:r>
            <a:r>
              <a:rPr lang="zh-TW" altLang="en-US" dirty="0">
                <a:solidFill>
                  <a:schemeClr val="tx1"/>
                </a:solidFill>
              </a:rPr>
              <a:t>擷取縣市</a:t>
            </a:r>
            <a:r>
              <a:rPr lang="en-US" altLang="zh-TW" dirty="0">
                <a:solidFill>
                  <a:schemeClr val="tx1"/>
                </a:solidFill>
              </a:rPr>
              <a:t>/</a:t>
            </a:r>
            <a:r>
              <a:rPr lang="zh-TW" altLang="en-US" dirty="0">
                <a:solidFill>
                  <a:schemeClr val="tx1"/>
                </a:solidFill>
              </a:rPr>
              <a:t>鄉鎮區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41" r="36042" b="14074"/>
          <a:stretch/>
        </p:blipFill>
        <p:spPr bwMode="auto">
          <a:xfrm>
            <a:off x="431797" y="2082800"/>
            <a:ext cx="7664883" cy="43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圓角矩形 2"/>
          <p:cNvSpPr/>
          <p:nvPr/>
        </p:nvSpPr>
        <p:spPr>
          <a:xfrm>
            <a:off x="7429500" y="2266950"/>
            <a:ext cx="667180" cy="40386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單箭頭接點 6"/>
          <p:cNvCxnSpPr>
            <a:stCxn id="3" idx="0"/>
          </p:cNvCxnSpPr>
          <p:nvPr/>
        </p:nvCxnSpPr>
        <p:spPr>
          <a:xfrm flipV="1">
            <a:off x="7763090" y="1838325"/>
            <a:ext cx="0" cy="42862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6183192" y="1507270"/>
            <a:ext cx="2722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介於「市」和「區」之間的文字</a:t>
            </a:r>
            <a:endParaRPr lang="en-US" altLang="zh-TW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9" name="Picture 7">
            <a:hlinkClick r:id="rId3" action="ppaction://hlinkfile"/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9895" y="1934362"/>
            <a:ext cx="725980" cy="72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4954738"/>
      </p:ext>
    </p:extLst>
  </p:cSld>
  <p:clrMapOvr>
    <a:masterClrMapping/>
  </p:clrMapOvr>
</p:sld>
</file>

<file path=ppt/theme/theme1.xml><?xml version="1.0" encoding="utf-8"?>
<a:theme xmlns:a="http://schemas.openxmlformats.org/drawingml/2006/main" name="1_BOHSR(英文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2211</TotalTime>
  <Words>2329</Words>
  <Application>Microsoft Office PowerPoint</Application>
  <PresentationFormat>On-screen Show (4:3)</PresentationFormat>
  <Paragraphs>437</Paragraphs>
  <Slides>35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微軟正黑體</vt:lpstr>
      <vt:lpstr>Arial</vt:lpstr>
      <vt:lpstr>Calibri</vt:lpstr>
      <vt:lpstr>Verdana</vt:lpstr>
      <vt:lpstr>Wingdings</vt:lpstr>
      <vt:lpstr>1_BOHSR(英文)</vt:lpstr>
      <vt:lpstr>EXCEL 公式</vt:lpstr>
      <vt:lpstr>快捷鍵 / 特殊符號</vt:lpstr>
      <vt:lpstr>相對參照 / 絕對參照</vt:lpstr>
      <vt:lpstr>邏輯</vt:lpstr>
      <vt:lpstr>邏輯</vt:lpstr>
      <vt:lpstr>文字處理</vt:lpstr>
      <vt:lpstr>文字處理</vt:lpstr>
      <vt:lpstr>文字處理</vt:lpstr>
      <vt:lpstr>文字處理</vt:lpstr>
      <vt:lpstr>數值處理</vt:lpstr>
      <vt:lpstr>數值處理</vt:lpstr>
      <vt:lpstr>時間</vt:lpstr>
      <vt:lpstr>計算個數/值</vt:lpstr>
      <vt:lpstr>計算個數/值</vt:lpstr>
      <vt:lpstr>計算個數/值</vt:lpstr>
      <vt:lpstr>計算個數/值</vt:lpstr>
      <vt:lpstr>查詢/選取功能</vt:lpstr>
      <vt:lpstr>查詢/選取功能</vt:lpstr>
      <vt:lpstr>查詢/選取功能</vt:lpstr>
      <vt:lpstr>查詢/選取功能</vt:lpstr>
      <vt:lpstr>查詢/選取功能</vt:lpstr>
      <vt:lpstr>查詢/選取功能</vt:lpstr>
      <vt:lpstr>查詢/選取功能</vt:lpstr>
      <vt:lpstr>下拉式選單設計</vt:lpstr>
      <vt:lpstr>下拉式選單設計</vt:lpstr>
      <vt:lpstr>下拉式選單設計</vt:lpstr>
      <vt:lpstr>下拉式選單設計</vt:lpstr>
      <vt:lpstr>下拉式選單設計</vt:lpstr>
      <vt:lpstr>長條圖、折線圖並存</vt:lpstr>
      <vt:lpstr>長條圖、折線圖並存</vt:lpstr>
      <vt:lpstr>長條圖、折線圖並存</vt:lpstr>
      <vt:lpstr>長條圖、折線圖並存</vt:lpstr>
      <vt:lpstr>動態式圖表</vt:lpstr>
      <vt:lpstr>動態式圖表</vt:lpstr>
      <vt:lpstr>動態式圖表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 公式</dc:title>
  <dc:creator>葉家榮</dc:creator>
  <cp:lastModifiedBy>Chia-jung Yeh</cp:lastModifiedBy>
  <cp:revision>254</cp:revision>
  <cp:lastPrinted>2019-07-16T01:34:27Z</cp:lastPrinted>
  <dcterms:modified xsi:type="dcterms:W3CDTF">2023-09-07T10:46:29Z</dcterms:modified>
</cp:coreProperties>
</file>